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82" r:id="rId1"/>
  </p:sldMasterIdLst>
  <p:notesMasterIdLst>
    <p:notesMasterId r:id="rId14"/>
  </p:notesMasterIdLst>
  <p:sldIdLst>
    <p:sldId id="256" r:id="rId2"/>
    <p:sldId id="257" r:id="rId3"/>
    <p:sldId id="266" r:id="rId4"/>
    <p:sldId id="258" r:id="rId5"/>
    <p:sldId id="259" r:id="rId6"/>
    <p:sldId id="260" r:id="rId7"/>
    <p:sldId id="261" r:id="rId8"/>
    <p:sldId id="262" r:id="rId9"/>
    <p:sldId id="263" r:id="rId10"/>
    <p:sldId id="264" r:id="rId11"/>
    <p:sldId id="265" r:id="rId12"/>
    <p:sldId id="267" r:id="rId13"/>
  </p:sldIdLst>
  <p:sldSz cx="14630400" cy="8229600"/>
  <p:notesSz cx="8229600" cy="14630400"/>
  <p:embeddedFontLst>
    <p:embeddedFont>
      <p:font typeface="Consolas" panose="020B0609020204030204" pitchFamily="49" charset="0"/>
      <p:regular r:id="rId15"/>
      <p:bold r:id="rId16"/>
      <p:italic r:id="rId17"/>
      <p:boldItalic r:id="rId18"/>
    </p:embeddedFont>
    <p:embeddedFont>
      <p:font typeface="Corbel" panose="020B0503020204020204" pitchFamily="34" charset="0"/>
      <p:regular r:id="rId19"/>
      <p:bold r:id="rId20"/>
      <p:italic r:id="rId21"/>
      <p:boldItalic r:id="rId22"/>
    </p:embeddedFont>
    <p:embeddedFont>
      <p:font typeface="Source Sans 3" panose="020B0604020202020204" charset="0"/>
      <p:regular r:id="rId23"/>
    </p:embeddedFont>
    <p:embeddedFont>
      <p:font typeface="Source Serif 4 Semi Bold" panose="020B0604020202020204" charset="0"/>
      <p:regular r:id="rId2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5" d="100"/>
          <a:sy n="75" d="100"/>
        </p:scale>
        <p:origin x="370" y="-13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dula saipranavreddy" userId="43a1f61555cf058e" providerId="LiveId" clId="{8623D581-EF0B-4A94-9FEE-477FA99ACFA3}"/>
    <pc:docChg chg="addSld modSld sldOrd modMainMaster">
      <pc:chgData name="edula saipranavreddy" userId="43a1f61555cf058e" providerId="LiveId" clId="{8623D581-EF0B-4A94-9FEE-477FA99ACFA3}" dt="2025-12-16T06:39:00.882" v="24"/>
      <pc:docMkLst>
        <pc:docMk/>
      </pc:docMkLst>
      <pc:sldChg chg="new">
        <pc:chgData name="edula saipranavreddy" userId="43a1f61555cf058e" providerId="LiveId" clId="{8623D581-EF0B-4A94-9FEE-477FA99ACFA3}" dt="2025-12-16T06:31:21.059" v="0" actId="680"/>
        <pc:sldMkLst>
          <pc:docMk/>
          <pc:sldMk cId="714993400" sldId="266"/>
        </pc:sldMkLst>
      </pc:sldChg>
      <pc:sldChg chg="addSp modSp new mod ord modTransition modAnim">
        <pc:chgData name="edula saipranavreddy" userId="43a1f61555cf058e" providerId="LiveId" clId="{8623D581-EF0B-4A94-9FEE-477FA99ACFA3}" dt="2025-12-16T06:39:00.882" v="24"/>
        <pc:sldMkLst>
          <pc:docMk/>
          <pc:sldMk cId="1584642047" sldId="267"/>
        </pc:sldMkLst>
        <pc:picChg chg="add mod">
          <ac:chgData name="edula saipranavreddy" userId="43a1f61555cf058e" providerId="LiveId" clId="{8623D581-EF0B-4A94-9FEE-477FA99ACFA3}" dt="2025-12-16T06:38:18.054" v="22" actId="1076"/>
          <ac:picMkLst>
            <pc:docMk/>
            <pc:sldMk cId="1584642047" sldId="267"/>
            <ac:picMk id="3" creationId="{34838C41-E6BC-501F-A790-31420F110F7D}"/>
          </ac:picMkLst>
        </pc:picChg>
      </pc:sldChg>
      <pc:sldMasterChg chg="modSldLayout">
        <pc:chgData name="edula saipranavreddy" userId="43a1f61555cf058e" providerId="LiveId" clId="{8623D581-EF0B-4A94-9FEE-477FA99ACFA3}" dt="2025-12-16T06:37:05.878" v="10"/>
        <pc:sldMasterMkLst>
          <pc:docMk/>
          <pc:sldMasterMk cId="2196241643" sldId="2147483660"/>
        </pc:sldMasterMkLst>
        <pc:sldLayoutChg chg="delSp">
          <pc:chgData name="edula saipranavreddy" userId="43a1f61555cf058e" providerId="LiveId" clId="{8623D581-EF0B-4A94-9FEE-477FA99ACFA3}" dt="2025-12-16T06:37:05.878" v="10"/>
          <pc:sldLayoutMkLst>
            <pc:docMk/>
            <pc:sldMasterMk cId="2196241643" sldId="2147483660"/>
            <pc:sldLayoutMk cId="3564452760" sldId="2147483672"/>
          </pc:sldLayoutMkLst>
          <pc:spChg chg="del">
            <ac:chgData name="edula saipranavreddy" userId="43a1f61555cf058e" providerId="LiveId" clId="{8623D581-EF0B-4A94-9FEE-477FA99ACFA3}" dt="2025-12-16T06:37:05.878" v="10"/>
            <ac:spMkLst>
              <pc:docMk/>
              <pc:sldMasterMk cId="2196241643" sldId="2147483660"/>
              <pc:sldLayoutMk cId="3564452760" sldId="2147483672"/>
              <ac:spMk id="3" creationId="{00000000-0000-0000-0000-000000000000}"/>
            </ac:spMkLst>
          </pc:spChg>
          <pc:picChg chg="del">
            <ac:chgData name="edula saipranavreddy" userId="43a1f61555cf058e" providerId="LiveId" clId="{8623D581-EF0B-4A94-9FEE-477FA99ACFA3}" dt="2025-12-16T06:37:05.878" v="10"/>
            <ac:picMkLst>
              <pc:docMk/>
              <pc:sldMasterMk cId="2196241643" sldId="2147483660"/>
              <pc:sldLayoutMk cId="3564452760" sldId="2147483672"/>
              <ac:picMk id="2" creationId="{00000000-0000-0000-0000-000000000000}"/>
            </ac:picMkLst>
          </pc:picChg>
          <pc:picChg chg="del">
            <ac:chgData name="edula saipranavreddy" userId="43a1f61555cf058e" providerId="LiveId" clId="{8623D581-EF0B-4A94-9FEE-477FA99ACFA3}" dt="2025-12-16T06:37:05.878" v="10"/>
            <ac:picMkLst>
              <pc:docMk/>
              <pc:sldMasterMk cId="2196241643" sldId="2147483660"/>
              <pc:sldLayoutMk cId="3564452760" sldId="2147483672"/>
              <ac:picMk id="4" creationId="{00000000-0000-0000-0000-000000000000}"/>
            </ac:picMkLst>
          </pc:picChg>
        </pc:sldLayoutChg>
        <pc:sldLayoutChg chg="delSp">
          <pc:chgData name="edula saipranavreddy" userId="43a1f61555cf058e" providerId="LiveId" clId="{8623D581-EF0B-4A94-9FEE-477FA99ACFA3}" dt="2025-12-16T06:37:05.878" v="10"/>
          <pc:sldLayoutMkLst>
            <pc:docMk/>
            <pc:sldMasterMk cId="2196241643" sldId="2147483660"/>
            <pc:sldLayoutMk cId="2811591137" sldId="2147483673"/>
          </pc:sldLayoutMkLst>
          <pc:spChg chg="del">
            <ac:chgData name="edula saipranavreddy" userId="43a1f61555cf058e" providerId="LiveId" clId="{8623D581-EF0B-4A94-9FEE-477FA99ACFA3}" dt="2025-12-16T06:37:05.878" v="10"/>
            <ac:spMkLst>
              <pc:docMk/>
              <pc:sldMasterMk cId="2196241643" sldId="2147483660"/>
              <pc:sldLayoutMk cId="2811591137" sldId="2147483673"/>
              <ac:spMk id="3" creationId="{00000000-0000-0000-0000-000000000000}"/>
            </ac:spMkLst>
          </pc:spChg>
          <pc:picChg chg="del">
            <ac:chgData name="edula saipranavreddy" userId="43a1f61555cf058e" providerId="LiveId" clId="{8623D581-EF0B-4A94-9FEE-477FA99ACFA3}" dt="2025-12-16T06:37:05.878" v="10"/>
            <ac:picMkLst>
              <pc:docMk/>
              <pc:sldMasterMk cId="2196241643" sldId="2147483660"/>
              <pc:sldLayoutMk cId="2811591137" sldId="2147483673"/>
              <ac:picMk id="2" creationId="{00000000-0000-0000-0000-000000000000}"/>
            </ac:picMkLst>
          </pc:picChg>
          <pc:picChg chg="del">
            <ac:chgData name="edula saipranavreddy" userId="43a1f61555cf058e" providerId="LiveId" clId="{8623D581-EF0B-4A94-9FEE-477FA99ACFA3}" dt="2025-12-16T06:37:05.878" v="10"/>
            <ac:picMkLst>
              <pc:docMk/>
              <pc:sldMasterMk cId="2196241643" sldId="2147483660"/>
              <pc:sldLayoutMk cId="2811591137" sldId="2147483673"/>
              <ac:picMk id="4" creationId="{00000000-0000-0000-0000-000000000000}"/>
            </ac:picMkLst>
          </pc:picChg>
        </pc:sldLayoutChg>
        <pc:sldLayoutChg chg="delSp">
          <pc:chgData name="edula saipranavreddy" userId="43a1f61555cf058e" providerId="LiveId" clId="{8623D581-EF0B-4A94-9FEE-477FA99ACFA3}" dt="2025-12-16T06:37:05.878" v="10"/>
          <pc:sldLayoutMkLst>
            <pc:docMk/>
            <pc:sldMasterMk cId="2196241643" sldId="2147483660"/>
            <pc:sldLayoutMk cId="3762645287" sldId="2147483674"/>
          </pc:sldLayoutMkLst>
          <pc:spChg chg="del">
            <ac:chgData name="edula saipranavreddy" userId="43a1f61555cf058e" providerId="LiveId" clId="{8623D581-EF0B-4A94-9FEE-477FA99ACFA3}" dt="2025-12-16T06:37:05.878" v="10"/>
            <ac:spMkLst>
              <pc:docMk/>
              <pc:sldMasterMk cId="2196241643" sldId="2147483660"/>
              <pc:sldLayoutMk cId="3762645287" sldId="2147483674"/>
              <ac:spMk id="3" creationId="{00000000-0000-0000-0000-000000000000}"/>
            </ac:spMkLst>
          </pc:spChg>
          <pc:picChg chg="del">
            <ac:chgData name="edula saipranavreddy" userId="43a1f61555cf058e" providerId="LiveId" clId="{8623D581-EF0B-4A94-9FEE-477FA99ACFA3}" dt="2025-12-16T06:37:05.878" v="10"/>
            <ac:picMkLst>
              <pc:docMk/>
              <pc:sldMasterMk cId="2196241643" sldId="2147483660"/>
              <pc:sldLayoutMk cId="3762645287" sldId="2147483674"/>
              <ac:picMk id="2" creationId="{00000000-0000-0000-0000-000000000000}"/>
            </ac:picMkLst>
          </pc:picChg>
          <pc:picChg chg="del">
            <ac:chgData name="edula saipranavreddy" userId="43a1f61555cf058e" providerId="LiveId" clId="{8623D581-EF0B-4A94-9FEE-477FA99ACFA3}" dt="2025-12-16T06:37:05.878" v="10"/>
            <ac:picMkLst>
              <pc:docMk/>
              <pc:sldMasterMk cId="2196241643" sldId="2147483660"/>
              <pc:sldLayoutMk cId="3762645287" sldId="2147483674"/>
              <ac:picMk id="4" creationId="{00000000-0000-0000-0000-000000000000}"/>
            </ac:picMkLst>
          </pc:picChg>
        </pc:sldLayoutChg>
        <pc:sldLayoutChg chg="delSp">
          <pc:chgData name="edula saipranavreddy" userId="43a1f61555cf058e" providerId="LiveId" clId="{8623D581-EF0B-4A94-9FEE-477FA99ACFA3}" dt="2025-12-16T06:37:05.878" v="10"/>
          <pc:sldLayoutMkLst>
            <pc:docMk/>
            <pc:sldMasterMk cId="2196241643" sldId="2147483660"/>
            <pc:sldLayoutMk cId="2172870407" sldId="2147483675"/>
          </pc:sldLayoutMkLst>
          <pc:spChg chg="del">
            <ac:chgData name="edula saipranavreddy" userId="43a1f61555cf058e" providerId="LiveId" clId="{8623D581-EF0B-4A94-9FEE-477FA99ACFA3}" dt="2025-12-16T06:37:05.878" v="10"/>
            <ac:spMkLst>
              <pc:docMk/>
              <pc:sldMasterMk cId="2196241643" sldId="2147483660"/>
              <pc:sldLayoutMk cId="2172870407" sldId="2147483675"/>
              <ac:spMk id="3" creationId="{00000000-0000-0000-0000-000000000000}"/>
            </ac:spMkLst>
          </pc:spChg>
          <pc:picChg chg="del">
            <ac:chgData name="edula saipranavreddy" userId="43a1f61555cf058e" providerId="LiveId" clId="{8623D581-EF0B-4A94-9FEE-477FA99ACFA3}" dt="2025-12-16T06:37:05.878" v="10"/>
            <ac:picMkLst>
              <pc:docMk/>
              <pc:sldMasterMk cId="2196241643" sldId="2147483660"/>
              <pc:sldLayoutMk cId="2172870407" sldId="2147483675"/>
              <ac:picMk id="2" creationId="{00000000-0000-0000-0000-000000000000}"/>
            </ac:picMkLst>
          </pc:picChg>
          <pc:picChg chg="del">
            <ac:chgData name="edula saipranavreddy" userId="43a1f61555cf058e" providerId="LiveId" clId="{8623D581-EF0B-4A94-9FEE-477FA99ACFA3}" dt="2025-12-16T06:37:05.878" v="10"/>
            <ac:picMkLst>
              <pc:docMk/>
              <pc:sldMasterMk cId="2196241643" sldId="2147483660"/>
              <pc:sldLayoutMk cId="2172870407" sldId="2147483675"/>
              <ac:picMk id="4" creationId="{00000000-0000-0000-0000-000000000000}"/>
            </ac:picMkLst>
          </pc:picChg>
        </pc:sldLayoutChg>
        <pc:sldLayoutChg chg="delSp">
          <pc:chgData name="edula saipranavreddy" userId="43a1f61555cf058e" providerId="LiveId" clId="{8623D581-EF0B-4A94-9FEE-477FA99ACFA3}" dt="2025-12-16T06:37:05.878" v="10"/>
          <pc:sldLayoutMkLst>
            <pc:docMk/>
            <pc:sldMasterMk cId="2196241643" sldId="2147483660"/>
            <pc:sldLayoutMk cId="3361538233" sldId="2147483676"/>
          </pc:sldLayoutMkLst>
          <pc:spChg chg="del">
            <ac:chgData name="edula saipranavreddy" userId="43a1f61555cf058e" providerId="LiveId" clId="{8623D581-EF0B-4A94-9FEE-477FA99ACFA3}" dt="2025-12-16T06:37:05.878" v="10"/>
            <ac:spMkLst>
              <pc:docMk/>
              <pc:sldMasterMk cId="2196241643" sldId="2147483660"/>
              <pc:sldLayoutMk cId="3361538233" sldId="2147483676"/>
              <ac:spMk id="3" creationId="{00000000-0000-0000-0000-000000000000}"/>
            </ac:spMkLst>
          </pc:spChg>
          <pc:picChg chg="del">
            <ac:chgData name="edula saipranavreddy" userId="43a1f61555cf058e" providerId="LiveId" clId="{8623D581-EF0B-4A94-9FEE-477FA99ACFA3}" dt="2025-12-16T06:37:05.878" v="10"/>
            <ac:picMkLst>
              <pc:docMk/>
              <pc:sldMasterMk cId="2196241643" sldId="2147483660"/>
              <pc:sldLayoutMk cId="3361538233" sldId="2147483676"/>
              <ac:picMk id="2" creationId="{00000000-0000-0000-0000-000000000000}"/>
            </ac:picMkLst>
          </pc:picChg>
          <pc:picChg chg="del">
            <ac:chgData name="edula saipranavreddy" userId="43a1f61555cf058e" providerId="LiveId" clId="{8623D581-EF0B-4A94-9FEE-477FA99ACFA3}" dt="2025-12-16T06:37:05.878" v="10"/>
            <ac:picMkLst>
              <pc:docMk/>
              <pc:sldMasterMk cId="2196241643" sldId="2147483660"/>
              <pc:sldLayoutMk cId="3361538233" sldId="2147483676"/>
              <ac:picMk id="4" creationId="{00000000-0000-0000-0000-000000000000}"/>
            </ac:picMkLst>
          </pc:picChg>
        </pc:sldLayoutChg>
        <pc:sldLayoutChg chg="delSp">
          <pc:chgData name="edula saipranavreddy" userId="43a1f61555cf058e" providerId="LiveId" clId="{8623D581-EF0B-4A94-9FEE-477FA99ACFA3}" dt="2025-12-16T06:37:05.878" v="10"/>
          <pc:sldLayoutMkLst>
            <pc:docMk/>
            <pc:sldMasterMk cId="2196241643" sldId="2147483660"/>
            <pc:sldLayoutMk cId="3465777577" sldId="2147483677"/>
          </pc:sldLayoutMkLst>
          <pc:spChg chg="del">
            <ac:chgData name="edula saipranavreddy" userId="43a1f61555cf058e" providerId="LiveId" clId="{8623D581-EF0B-4A94-9FEE-477FA99ACFA3}" dt="2025-12-16T06:37:05.878" v="10"/>
            <ac:spMkLst>
              <pc:docMk/>
              <pc:sldMasterMk cId="2196241643" sldId="2147483660"/>
              <pc:sldLayoutMk cId="3465777577" sldId="2147483677"/>
              <ac:spMk id="3" creationId="{00000000-0000-0000-0000-000000000000}"/>
            </ac:spMkLst>
          </pc:spChg>
          <pc:picChg chg="del">
            <ac:chgData name="edula saipranavreddy" userId="43a1f61555cf058e" providerId="LiveId" clId="{8623D581-EF0B-4A94-9FEE-477FA99ACFA3}" dt="2025-12-16T06:37:05.878" v="10"/>
            <ac:picMkLst>
              <pc:docMk/>
              <pc:sldMasterMk cId="2196241643" sldId="2147483660"/>
              <pc:sldLayoutMk cId="3465777577" sldId="2147483677"/>
              <ac:picMk id="2" creationId="{00000000-0000-0000-0000-000000000000}"/>
            </ac:picMkLst>
          </pc:picChg>
          <pc:picChg chg="del">
            <ac:chgData name="edula saipranavreddy" userId="43a1f61555cf058e" providerId="LiveId" clId="{8623D581-EF0B-4A94-9FEE-477FA99ACFA3}" dt="2025-12-16T06:37:05.878" v="10"/>
            <ac:picMkLst>
              <pc:docMk/>
              <pc:sldMasterMk cId="2196241643" sldId="2147483660"/>
              <pc:sldLayoutMk cId="3465777577" sldId="2147483677"/>
              <ac:picMk id="4" creationId="{00000000-0000-0000-0000-000000000000}"/>
            </ac:picMkLst>
          </pc:picChg>
        </pc:sldLayoutChg>
        <pc:sldLayoutChg chg="delSp">
          <pc:chgData name="edula saipranavreddy" userId="43a1f61555cf058e" providerId="LiveId" clId="{8623D581-EF0B-4A94-9FEE-477FA99ACFA3}" dt="2025-12-16T06:37:05.878" v="10"/>
          <pc:sldLayoutMkLst>
            <pc:docMk/>
            <pc:sldMasterMk cId="2196241643" sldId="2147483660"/>
            <pc:sldLayoutMk cId="3846170363" sldId="2147483678"/>
          </pc:sldLayoutMkLst>
          <pc:spChg chg="del">
            <ac:chgData name="edula saipranavreddy" userId="43a1f61555cf058e" providerId="LiveId" clId="{8623D581-EF0B-4A94-9FEE-477FA99ACFA3}" dt="2025-12-16T06:37:05.878" v="10"/>
            <ac:spMkLst>
              <pc:docMk/>
              <pc:sldMasterMk cId="2196241643" sldId="2147483660"/>
              <pc:sldLayoutMk cId="3846170363" sldId="2147483678"/>
              <ac:spMk id="3" creationId="{00000000-0000-0000-0000-000000000000}"/>
            </ac:spMkLst>
          </pc:spChg>
          <pc:picChg chg="del">
            <ac:chgData name="edula saipranavreddy" userId="43a1f61555cf058e" providerId="LiveId" clId="{8623D581-EF0B-4A94-9FEE-477FA99ACFA3}" dt="2025-12-16T06:37:05.878" v="10"/>
            <ac:picMkLst>
              <pc:docMk/>
              <pc:sldMasterMk cId="2196241643" sldId="2147483660"/>
              <pc:sldLayoutMk cId="3846170363" sldId="2147483678"/>
              <ac:picMk id="2" creationId="{00000000-0000-0000-0000-000000000000}"/>
            </ac:picMkLst>
          </pc:picChg>
          <pc:picChg chg="del">
            <ac:chgData name="edula saipranavreddy" userId="43a1f61555cf058e" providerId="LiveId" clId="{8623D581-EF0B-4A94-9FEE-477FA99ACFA3}" dt="2025-12-16T06:37:05.878" v="10"/>
            <ac:picMkLst>
              <pc:docMk/>
              <pc:sldMasterMk cId="2196241643" sldId="2147483660"/>
              <pc:sldLayoutMk cId="3846170363" sldId="2147483678"/>
              <ac:picMk id="4" creationId="{00000000-0000-0000-0000-000000000000}"/>
            </ac:picMkLst>
          </pc:picChg>
        </pc:sldLayoutChg>
        <pc:sldLayoutChg chg="delSp">
          <pc:chgData name="edula saipranavreddy" userId="43a1f61555cf058e" providerId="LiveId" clId="{8623D581-EF0B-4A94-9FEE-477FA99ACFA3}" dt="2025-12-16T06:37:05.878" v="10"/>
          <pc:sldLayoutMkLst>
            <pc:docMk/>
            <pc:sldMasterMk cId="2196241643" sldId="2147483660"/>
            <pc:sldLayoutMk cId="3600253566" sldId="2147483679"/>
          </pc:sldLayoutMkLst>
          <pc:spChg chg="del">
            <ac:chgData name="edula saipranavreddy" userId="43a1f61555cf058e" providerId="LiveId" clId="{8623D581-EF0B-4A94-9FEE-477FA99ACFA3}" dt="2025-12-16T06:37:05.878" v="10"/>
            <ac:spMkLst>
              <pc:docMk/>
              <pc:sldMasterMk cId="2196241643" sldId="2147483660"/>
              <pc:sldLayoutMk cId="3600253566" sldId="2147483679"/>
              <ac:spMk id="3" creationId="{00000000-0000-0000-0000-000000000000}"/>
            </ac:spMkLst>
          </pc:spChg>
          <pc:picChg chg="del">
            <ac:chgData name="edula saipranavreddy" userId="43a1f61555cf058e" providerId="LiveId" clId="{8623D581-EF0B-4A94-9FEE-477FA99ACFA3}" dt="2025-12-16T06:37:05.878" v="10"/>
            <ac:picMkLst>
              <pc:docMk/>
              <pc:sldMasterMk cId="2196241643" sldId="2147483660"/>
              <pc:sldLayoutMk cId="3600253566" sldId="2147483679"/>
              <ac:picMk id="2" creationId="{00000000-0000-0000-0000-000000000000}"/>
            </ac:picMkLst>
          </pc:picChg>
          <pc:picChg chg="del">
            <ac:chgData name="edula saipranavreddy" userId="43a1f61555cf058e" providerId="LiveId" clId="{8623D581-EF0B-4A94-9FEE-477FA99ACFA3}" dt="2025-12-16T06:37:05.878" v="10"/>
            <ac:picMkLst>
              <pc:docMk/>
              <pc:sldMasterMk cId="2196241643" sldId="2147483660"/>
              <pc:sldLayoutMk cId="3600253566" sldId="2147483679"/>
              <ac:picMk id="4" creationId="{00000000-0000-0000-0000-000000000000}"/>
            </ac:picMkLst>
          </pc:picChg>
        </pc:sldLayoutChg>
        <pc:sldLayoutChg chg="delSp">
          <pc:chgData name="edula saipranavreddy" userId="43a1f61555cf058e" providerId="LiveId" clId="{8623D581-EF0B-4A94-9FEE-477FA99ACFA3}" dt="2025-12-16T06:37:05.878" v="10"/>
          <pc:sldLayoutMkLst>
            <pc:docMk/>
            <pc:sldMasterMk cId="2196241643" sldId="2147483660"/>
            <pc:sldLayoutMk cId="1985050202" sldId="2147483680"/>
          </pc:sldLayoutMkLst>
          <pc:spChg chg="del">
            <ac:chgData name="edula saipranavreddy" userId="43a1f61555cf058e" providerId="LiveId" clId="{8623D581-EF0B-4A94-9FEE-477FA99ACFA3}" dt="2025-12-16T06:37:05.878" v="10"/>
            <ac:spMkLst>
              <pc:docMk/>
              <pc:sldMasterMk cId="2196241643" sldId="2147483660"/>
              <pc:sldLayoutMk cId="1985050202" sldId="2147483680"/>
              <ac:spMk id="3" creationId="{00000000-0000-0000-0000-000000000000}"/>
            </ac:spMkLst>
          </pc:spChg>
          <pc:picChg chg="del">
            <ac:chgData name="edula saipranavreddy" userId="43a1f61555cf058e" providerId="LiveId" clId="{8623D581-EF0B-4A94-9FEE-477FA99ACFA3}" dt="2025-12-16T06:37:05.878" v="10"/>
            <ac:picMkLst>
              <pc:docMk/>
              <pc:sldMasterMk cId="2196241643" sldId="2147483660"/>
              <pc:sldLayoutMk cId="1985050202" sldId="2147483680"/>
              <ac:picMk id="2" creationId="{00000000-0000-0000-0000-000000000000}"/>
            </ac:picMkLst>
          </pc:picChg>
          <pc:picChg chg="del">
            <ac:chgData name="edula saipranavreddy" userId="43a1f61555cf058e" providerId="LiveId" clId="{8623D581-EF0B-4A94-9FEE-477FA99ACFA3}" dt="2025-12-16T06:37:05.878" v="10"/>
            <ac:picMkLst>
              <pc:docMk/>
              <pc:sldMasterMk cId="2196241643" sldId="2147483660"/>
              <pc:sldLayoutMk cId="1985050202" sldId="2147483680"/>
              <ac:picMk id="4" creationId="{00000000-0000-0000-0000-000000000000}"/>
            </ac:picMkLst>
          </pc:picChg>
        </pc:sldLayoutChg>
        <pc:sldLayoutChg chg="delSp">
          <pc:chgData name="edula saipranavreddy" userId="43a1f61555cf058e" providerId="LiveId" clId="{8623D581-EF0B-4A94-9FEE-477FA99ACFA3}" dt="2025-12-16T06:37:05.878" v="10"/>
          <pc:sldLayoutMkLst>
            <pc:docMk/>
            <pc:sldMasterMk cId="2196241643" sldId="2147483660"/>
            <pc:sldLayoutMk cId="1534587628" sldId="2147483681"/>
          </pc:sldLayoutMkLst>
          <pc:spChg chg="del">
            <ac:chgData name="edula saipranavreddy" userId="43a1f61555cf058e" providerId="LiveId" clId="{8623D581-EF0B-4A94-9FEE-477FA99ACFA3}" dt="2025-12-16T06:37:05.878" v="10"/>
            <ac:spMkLst>
              <pc:docMk/>
              <pc:sldMasterMk cId="2196241643" sldId="2147483660"/>
              <pc:sldLayoutMk cId="1534587628" sldId="2147483681"/>
              <ac:spMk id="3" creationId="{00000000-0000-0000-0000-000000000000}"/>
            </ac:spMkLst>
          </pc:spChg>
          <pc:picChg chg="del">
            <ac:chgData name="edula saipranavreddy" userId="43a1f61555cf058e" providerId="LiveId" clId="{8623D581-EF0B-4A94-9FEE-477FA99ACFA3}" dt="2025-12-16T06:37:05.878" v="10"/>
            <ac:picMkLst>
              <pc:docMk/>
              <pc:sldMasterMk cId="2196241643" sldId="2147483660"/>
              <pc:sldLayoutMk cId="1534587628" sldId="2147483681"/>
              <ac:picMk id="2" creationId="{00000000-0000-0000-0000-000000000000}"/>
            </ac:picMkLst>
          </pc:picChg>
          <pc:picChg chg="del">
            <ac:chgData name="edula saipranavreddy" userId="43a1f61555cf058e" providerId="LiveId" clId="{8623D581-EF0B-4A94-9FEE-477FA99ACFA3}" dt="2025-12-16T06:37:05.878" v="10"/>
            <ac:picMkLst>
              <pc:docMk/>
              <pc:sldMasterMk cId="2196241643" sldId="2147483660"/>
              <pc:sldLayoutMk cId="1534587628" sldId="2147483681"/>
              <ac:picMk id="4" creationId="{00000000-0000-0000-0000-000000000000}"/>
            </ac:picMkLst>
          </pc:picChg>
        </pc:sldLayoutChg>
      </pc:sldMasterChg>
    </pc:docChg>
  </pc:docChgLst>
</pc:chgInfo>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58668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655320" y="-5715"/>
            <a:ext cx="6017894" cy="8235316"/>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3514081" y="1656082"/>
            <a:ext cx="10289546" cy="3139439"/>
          </a:xfrm>
        </p:spPr>
        <p:txBody>
          <a:bodyPr anchor="b">
            <a:normAutofit/>
          </a:bodyPr>
          <a:lstStyle>
            <a:lvl1pPr algn="r">
              <a:defRPr sz="7200">
                <a:effectLst/>
              </a:defRPr>
            </a:lvl1pPr>
          </a:lstStyle>
          <a:p>
            <a:r>
              <a:rPr lang="en-US"/>
              <a:t>Click to edit Master title style</a:t>
            </a:r>
            <a:endParaRPr lang="en-US" dirty="0"/>
          </a:p>
        </p:txBody>
      </p:sp>
      <p:sp>
        <p:nvSpPr>
          <p:cNvPr id="3" name="Subtitle 2"/>
          <p:cNvSpPr>
            <a:spLocks noGrp="1"/>
          </p:cNvSpPr>
          <p:nvPr>
            <p:ph type="subTitle" idx="1"/>
          </p:nvPr>
        </p:nvSpPr>
        <p:spPr>
          <a:xfrm>
            <a:off x="5418453" y="4795520"/>
            <a:ext cx="8385174" cy="1666241"/>
          </a:xfrm>
        </p:spPr>
        <p:txBody>
          <a:bodyPr anchor="t">
            <a:normAutofit/>
          </a:bodyPr>
          <a:lstStyle>
            <a:lvl1pPr marL="0" indent="0" algn="r">
              <a:buNone/>
              <a:defRPr sz="2520">
                <a:solidFill>
                  <a:schemeClr val="tx1"/>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smtClean="0"/>
              <a:t>12/16/2025</a:t>
            </a:fld>
            <a:endParaRPr lang="en-US" dirty="0"/>
          </a:p>
        </p:txBody>
      </p:sp>
      <p:sp>
        <p:nvSpPr>
          <p:cNvPr id="5" name="Footer Placeholder 4"/>
          <p:cNvSpPr>
            <a:spLocks noGrp="1"/>
          </p:cNvSpPr>
          <p:nvPr>
            <p:ph type="ftr" sz="quarter" idx="11"/>
          </p:nvPr>
        </p:nvSpPr>
        <p:spPr>
          <a:xfrm>
            <a:off x="6398894" y="7059931"/>
            <a:ext cx="5188853" cy="438150"/>
          </a:xfrm>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335704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4" y="5679438"/>
            <a:ext cx="12022453" cy="680086"/>
          </a:xfrm>
        </p:spPr>
        <p:txBody>
          <a:bodyPr anchor="b">
            <a:normAutofit/>
          </a:bodyPr>
          <a:lstStyle>
            <a:lvl1pPr algn="ctr">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863214" y="1118535"/>
            <a:ext cx="9871133" cy="3797971"/>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781174" y="6359524"/>
            <a:ext cx="12022453" cy="592454"/>
          </a:xfrm>
        </p:spPr>
        <p:txBody>
          <a:bodyPr>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3CBC1C18-307B-4F68-A007-B5B542270E8D}" type="datetimeFigureOut">
              <a:rPr lang="en-US" smtClean="0"/>
              <a:t>12/16/2025</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190004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5" y="822960"/>
            <a:ext cx="12022453" cy="3657600"/>
          </a:xfrm>
        </p:spPr>
        <p:txBody>
          <a:bodyPr anchor="ctr">
            <a:normAutofit/>
          </a:bodyPr>
          <a:lstStyle>
            <a:lvl1pPr algn="ctr">
              <a:defRPr sz="3840" b="0" cap="none"/>
            </a:lvl1pPr>
          </a:lstStyle>
          <a:p>
            <a:r>
              <a:rPr lang="en-US"/>
              <a:t>Click to edit Master title style</a:t>
            </a:r>
            <a:endParaRPr lang="en-US" dirty="0"/>
          </a:p>
        </p:txBody>
      </p:sp>
      <p:sp>
        <p:nvSpPr>
          <p:cNvPr id="3" name="Text Placeholder 2"/>
          <p:cNvSpPr>
            <a:spLocks noGrp="1"/>
          </p:cNvSpPr>
          <p:nvPr>
            <p:ph type="body" idx="1"/>
          </p:nvPr>
        </p:nvSpPr>
        <p:spPr>
          <a:xfrm>
            <a:off x="1781175" y="5212080"/>
            <a:ext cx="12022456" cy="17373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12/16/2025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7894452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918334" y="103562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5" name="TextBox 14"/>
          <p:cNvSpPr txBox="1"/>
          <p:nvPr/>
        </p:nvSpPr>
        <p:spPr>
          <a:xfrm>
            <a:off x="13072110" y="338327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
        <p:nvSpPr>
          <p:cNvPr id="2" name="Title 1"/>
          <p:cNvSpPr>
            <a:spLocks noGrp="1"/>
          </p:cNvSpPr>
          <p:nvPr>
            <p:ph type="title"/>
          </p:nvPr>
        </p:nvSpPr>
        <p:spPr>
          <a:xfrm>
            <a:off x="2649855" y="822961"/>
            <a:ext cx="10788014" cy="3291839"/>
          </a:xfrm>
        </p:spPr>
        <p:txBody>
          <a:bodyPr anchor="ctr">
            <a:normAutofit/>
          </a:bodyPr>
          <a:lstStyle>
            <a:lvl1pPr algn="ctr">
              <a:defRPr sz="384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924174" y="4114799"/>
            <a:ext cx="10239378" cy="457200"/>
          </a:xfrm>
        </p:spPr>
        <p:txBody>
          <a:bodyPr anchor="ctr">
            <a:normAutofit/>
          </a:bodyPr>
          <a:lstStyle>
            <a:lvl1pPr marL="0" indent="0">
              <a:buFontTx/>
              <a:buNone/>
              <a:defRPr sz="2160"/>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1781174" y="5212080"/>
            <a:ext cx="12022453" cy="17373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12/16/2025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8320598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781176" y="3970297"/>
            <a:ext cx="12022451" cy="1762560"/>
          </a:xfrm>
        </p:spPr>
        <p:txBody>
          <a:bodyPr anchor="b">
            <a:normAutofit/>
          </a:bodyPr>
          <a:lstStyle>
            <a:lvl1pPr algn="r">
              <a:defRPr sz="3840" b="0" cap="none"/>
            </a:lvl1pPr>
          </a:lstStyle>
          <a:p>
            <a:r>
              <a:rPr lang="en-US"/>
              <a:t>Click to edit Master title style</a:t>
            </a:r>
            <a:endParaRPr lang="en-US" dirty="0"/>
          </a:p>
        </p:txBody>
      </p:sp>
      <p:sp>
        <p:nvSpPr>
          <p:cNvPr id="3" name="Text Placeholder 2"/>
          <p:cNvSpPr>
            <a:spLocks noGrp="1"/>
          </p:cNvSpPr>
          <p:nvPr>
            <p:ph type="body" idx="1"/>
          </p:nvPr>
        </p:nvSpPr>
        <p:spPr>
          <a:xfrm>
            <a:off x="1781174" y="5732857"/>
            <a:ext cx="12022452" cy="1032480"/>
          </a:xfrm>
        </p:spPr>
        <p:txBody>
          <a:bodyPr anchor="t">
            <a:normAutofit/>
          </a:bodyPr>
          <a:lstStyle>
            <a:lvl1pPr marL="0" indent="0" algn="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12/16/2025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3261300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918334" y="103562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5" name="TextBox 14"/>
          <p:cNvSpPr txBox="1"/>
          <p:nvPr/>
        </p:nvSpPr>
        <p:spPr>
          <a:xfrm>
            <a:off x="13072110" y="338327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
        <p:nvSpPr>
          <p:cNvPr id="2" name="Title 1"/>
          <p:cNvSpPr>
            <a:spLocks noGrp="1"/>
          </p:cNvSpPr>
          <p:nvPr>
            <p:ph type="title"/>
          </p:nvPr>
        </p:nvSpPr>
        <p:spPr>
          <a:xfrm>
            <a:off x="2649855" y="822961"/>
            <a:ext cx="10788014" cy="3291839"/>
          </a:xfrm>
        </p:spPr>
        <p:txBody>
          <a:bodyPr anchor="ctr">
            <a:normAutofit/>
          </a:bodyPr>
          <a:lstStyle>
            <a:lvl1pPr algn="ctr">
              <a:defRPr sz="384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781176" y="4663440"/>
            <a:ext cx="12022452" cy="1066800"/>
          </a:xfrm>
        </p:spPr>
        <p:txBody>
          <a:bodyPr vert="horz" lIns="91440" tIns="45720" rIns="91440" bIns="45720" rtlCol="0" anchor="b">
            <a:normAutofit/>
          </a:bodyPr>
          <a:lstStyle>
            <a:lvl1pPr algn="r">
              <a:buNone/>
              <a:defRPr lang="en-US" sz="288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781174" y="5730240"/>
            <a:ext cx="12022452" cy="1219200"/>
          </a:xfrm>
        </p:spPr>
        <p:txBody>
          <a:bodyPr anchor="t">
            <a:normAutofit/>
          </a:bodyPr>
          <a:lstStyle>
            <a:lvl1pPr marL="0" indent="0" algn="r">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12/16/2025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0318697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781176" y="822961"/>
            <a:ext cx="12022454" cy="327279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781175" y="4206240"/>
            <a:ext cx="12022456" cy="1005840"/>
          </a:xfrm>
        </p:spPr>
        <p:txBody>
          <a:bodyPr vert="horz" lIns="91440" tIns="45720" rIns="91440" bIns="45720" rtlCol="0" anchor="b">
            <a:normAutofit/>
          </a:bodyPr>
          <a:lstStyle>
            <a:lvl1pPr>
              <a:buNone/>
              <a:defRPr lang="en-US" sz="336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781174" y="5212080"/>
            <a:ext cx="12022456" cy="1737360"/>
          </a:xfrm>
        </p:spPr>
        <p:txBody>
          <a:bodyPr anchor="t">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12/16/2025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04435136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smtClean="0"/>
              <a:t>12/16/2025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3261452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79187" y="822960"/>
            <a:ext cx="2124443" cy="6126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781175" y="822960"/>
            <a:ext cx="9623690" cy="612648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smtClean="0"/>
              <a:t>12/16/2025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9848082"/>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667265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490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smtClean="0"/>
              <a:t>12/16/2025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a:xfrm>
            <a:off x="13142228" y="7040558"/>
            <a:ext cx="661400" cy="43815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8621142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996617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97534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14195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637215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8120971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558627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33844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0723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86736" y="3200399"/>
            <a:ext cx="10716896" cy="2532458"/>
          </a:xfrm>
        </p:spPr>
        <p:txBody>
          <a:bodyPr anchor="b"/>
          <a:lstStyle>
            <a:lvl1pPr algn="r">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3086733" y="5732857"/>
            <a:ext cx="10716898" cy="1032480"/>
          </a:xfrm>
        </p:spPr>
        <p:txBody>
          <a:bodyPr anchor="t">
            <a:normAutofit/>
          </a:bodyPr>
          <a:lstStyle>
            <a:lvl1pPr marL="0" indent="0" algn="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smtClean="0"/>
              <a:t>12/16/2025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7552903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81174" y="822961"/>
            <a:ext cx="12022456" cy="210311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781175" y="3200400"/>
            <a:ext cx="5874066" cy="3749041"/>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929561" y="3200400"/>
            <a:ext cx="5874067" cy="3749040"/>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smtClean="0"/>
              <a:t>12/16/2025</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961471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2126615" y="3190240"/>
            <a:ext cx="5528626" cy="691514"/>
          </a:xfrm>
        </p:spPr>
        <p:txBody>
          <a:bodyPr anchor="b">
            <a:noAutofit/>
          </a:bodyPr>
          <a:lstStyle>
            <a:lvl1pPr marL="0" indent="0">
              <a:buNone/>
              <a:defRPr sz="3360" b="0">
                <a:solidFill>
                  <a:schemeClr val="accent1">
                    <a:lumMod val="75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781173" y="4002405"/>
            <a:ext cx="5874067" cy="2947034"/>
          </a:xfrm>
        </p:spPr>
        <p:txBody>
          <a:bodyPr anchor="t">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256585" y="3200400"/>
            <a:ext cx="5547044" cy="691514"/>
          </a:xfrm>
        </p:spPr>
        <p:txBody>
          <a:bodyPr anchor="b">
            <a:noAutofit/>
          </a:bodyPr>
          <a:lstStyle>
            <a:lvl1pPr marL="0" indent="0">
              <a:buNone/>
              <a:defRPr sz="3360" b="0">
                <a:solidFill>
                  <a:schemeClr val="accent1">
                    <a:lumMod val="75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929561" y="4002405"/>
            <a:ext cx="5874067" cy="2947034"/>
          </a:xfrm>
        </p:spPr>
        <p:txBody>
          <a:bodyPr anchor="t">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smtClean="0"/>
              <a:t>12/16/2025</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6085416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smtClean="0"/>
              <a:t>12/16/2025</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6001407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smtClean="0"/>
              <a:t>12/16/2025</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2731490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5" y="1920240"/>
            <a:ext cx="4258945" cy="1645920"/>
          </a:xfrm>
        </p:spPr>
        <p:txBody>
          <a:bodyPr anchor="b">
            <a:normAutofit/>
          </a:bodyPr>
          <a:lstStyle>
            <a:lvl1pPr algn="ctr">
              <a:defRPr sz="2880" b="0"/>
            </a:lvl1pPr>
          </a:lstStyle>
          <a:p>
            <a:r>
              <a:rPr lang="en-US"/>
              <a:t>Click to edit Master title style</a:t>
            </a:r>
            <a:endParaRPr lang="en-US" dirty="0"/>
          </a:p>
        </p:txBody>
      </p:sp>
      <p:sp>
        <p:nvSpPr>
          <p:cNvPr id="3" name="Content Placeholder 2"/>
          <p:cNvSpPr>
            <a:spLocks noGrp="1"/>
          </p:cNvSpPr>
          <p:nvPr>
            <p:ph idx="1"/>
          </p:nvPr>
        </p:nvSpPr>
        <p:spPr>
          <a:xfrm>
            <a:off x="6314440" y="822960"/>
            <a:ext cx="7489188" cy="6126481"/>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81175" y="3566160"/>
            <a:ext cx="4258945" cy="2194560"/>
          </a:xfrm>
        </p:spPr>
        <p:txBody>
          <a:bodyPr>
            <a:normAutofit/>
          </a:bodyPr>
          <a:lstStyle>
            <a:lvl1pPr marL="0" indent="0" algn="ctr">
              <a:buNone/>
              <a:defRPr sz="192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smtClean="0"/>
              <a:t>12/16/2025</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3806028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79269" y="2103119"/>
            <a:ext cx="6511390" cy="1645920"/>
          </a:xfrm>
        </p:spPr>
        <p:txBody>
          <a:bodyPr anchor="b">
            <a:normAutofit/>
          </a:bodyPr>
          <a:lstStyle>
            <a:lvl1pPr algn="ctr">
              <a:defRPr sz="336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113618" y="1097280"/>
            <a:ext cx="3937169" cy="54864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779269" y="3749039"/>
            <a:ext cx="6511390" cy="2194560"/>
          </a:xfrm>
        </p:spPr>
        <p:txBody>
          <a:bodyPr>
            <a:normAutofit/>
          </a:bodyPr>
          <a:lstStyle>
            <a:lvl1pPr marL="0" indent="0" algn="ctr">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smtClean="0"/>
              <a:t>12/16/2025</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9966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80975" y="1"/>
            <a:ext cx="2924176" cy="82296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781174" y="822961"/>
            <a:ext cx="12022456" cy="210311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781172" y="3200400"/>
            <a:ext cx="12022456" cy="374904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679187" y="7059931"/>
            <a:ext cx="1371600" cy="43815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fld id="{3CBC1C18-307B-4F68-A007-B5B542270E8D}" type="datetimeFigureOut">
              <a:rPr lang="en-US" smtClean="0"/>
              <a:t>12/16/2025</a:t>
            </a:fld>
            <a:endParaRPr lang="en-US" dirty="0"/>
          </a:p>
        </p:txBody>
      </p:sp>
      <p:sp>
        <p:nvSpPr>
          <p:cNvPr id="5" name="Footer Placeholder 4"/>
          <p:cNvSpPr>
            <a:spLocks noGrp="1"/>
          </p:cNvSpPr>
          <p:nvPr>
            <p:ph type="ftr" sz="quarter" idx="3"/>
          </p:nvPr>
        </p:nvSpPr>
        <p:spPr>
          <a:xfrm>
            <a:off x="3086736" y="7059931"/>
            <a:ext cx="8501012" cy="438150"/>
          </a:xfrm>
          <a:prstGeom prst="rect">
            <a:avLst/>
          </a:prstGeom>
        </p:spPr>
        <p:txBody>
          <a:bodyPr vert="horz" lIns="91440" tIns="45720" rIns="91440" bIns="45720" rtlCol="0" anchor="ctr"/>
          <a:lstStyle>
            <a:lvl1pPr algn="l">
              <a:defRPr sz="1200" b="0" i="0">
                <a:solidFill>
                  <a:schemeClr val="tx1"/>
                </a:solidFill>
                <a:effectLst/>
                <a:latin typeface="+mn-lt"/>
              </a:defRPr>
            </a:lvl1pPr>
          </a:lstStyle>
          <a:p>
            <a:r>
              <a:rPr lang="en-US"/>
              <a:t>
              </a:t>
            </a:r>
            <a:endParaRPr lang="en-US" dirty="0"/>
          </a:p>
        </p:txBody>
      </p:sp>
      <p:sp>
        <p:nvSpPr>
          <p:cNvPr id="6" name="Slide Number Placeholder 5"/>
          <p:cNvSpPr>
            <a:spLocks noGrp="1"/>
          </p:cNvSpPr>
          <p:nvPr>
            <p:ph type="sldNum" sz="quarter" idx="4"/>
          </p:nvPr>
        </p:nvSpPr>
        <p:spPr>
          <a:xfrm>
            <a:off x="13142228" y="7059931"/>
            <a:ext cx="661400" cy="43815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286197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 id="2147483705" r:id="rId23"/>
    <p:sldLayoutId id="2147483706" r:id="rId24"/>
    <p:sldLayoutId id="2147483707" r:id="rId25"/>
    <p:sldLayoutId id="2147483708" r:id="rId26"/>
    <p:sldLayoutId id="2147483709" r:id="rId27"/>
  </p:sldLayoutIdLst>
  <p:hf sldNum="0" hdr="0" ftr="0" dt="0"/>
  <p:txStyles>
    <p:titleStyle>
      <a:lvl1pPr algn="ctr" defTabSz="548640" rtl="0" eaLnBrk="1" latinLnBrk="0" hangingPunct="1">
        <a:spcBef>
          <a:spcPct val="0"/>
        </a:spcBef>
        <a:buNone/>
        <a:defRPr sz="48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548640" rtl="0" eaLnBrk="1" latinLnBrk="0" hangingPunct="1">
        <a:spcBef>
          <a:spcPct val="20000"/>
        </a:spcBef>
        <a:spcAft>
          <a:spcPts val="720"/>
        </a:spcAft>
        <a:buClr>
          <a:schemeClr val="accent1">
            <a:lumMod val="75000"/>
          </a:schemeClr>
        </a:buClr>
        <a:buSzPct val="145000"/>
        <a:buFont typeface="Arial"/>
        <a:buChar char="•"/>
        <a:defRPr sz="2880" kern="1200" cap="none">
          <a:solidFill>
            <a:schemeClr val="tx1"/>
          </a:solidFill>
          <a:effectLst/>
          <a:latin typeface="+mn-lt"/>
          <a:ea typeface="+mn-ea"/>
          <a:cs typeface="+mn-cs"/>
        </a:defRPr>
      </a:lvl1pPr>
      <a:lvl2pPr marL="891540" indent="-342900" algn="l" defTabSz="548640" rtl="0" eaLnBrk="1" latinLnBrk="0" hangingPunct="1">
        <a:spcBef>
          <a:spcPct val="20000"/>
        </a:spcBef>
        <a:spcAft>
          <a:spcPts val="720"/>
        </a:spcAft>
        <a:buClr>
          <a:schemeClr val="accent1">
            <a:lumMod val="75000"/>
          </a:schemeClr>
        </a:buClr>
        <a:buSzPct val="145000"/>
        <a:buFont typeface="Arial"/>
        <a:buChar char="•"/>
        <a:defRPr sz="2400" kern="1200" cap="none">
          <a:solidFill>
            <a:schemeClr val="tx1"/>
          </a:solidFill>
          <a:effectLst/>
          <a:latin typeface="+mn-lt"/>
          <a:ea typeface="+mn-ea"/>
          <a:cs typeface="+mn-cs"/>
        </a:defRPr>
      </a:lvl2pPr>
      <a:lvl3pPr marL="1440180" indent="-342900" algn="l" defTabSz="548640" rtl="0" eaLnBrk="1" latinLnBrk="0" hangingPunct="1">
        <a:spcBef>
          <a:spcPct val="20000"/>
        </a:spcBef>
        <a:spcAft>
          <a:spcPts val="720"/>
        </a:spcAft>
        <a:buClr>
          <a:schemeClr val="accent1">
            <a:lumMod val="75000"/>
          </a:schemeClr>
        </a:buClr>
        <a:buSzPct val="145000"/>
        <a:buFont typeface="Arial"/>
        <a:buChar char="•"/>
        <a:defRPr sz="2160" kern="1200" cap="none">
          <a:solidFill>
            <a:schemeClr val="tx1"/>
          </a:solidFill>
          <a:effectLst/>
          <a:latin typeface="+mn-lt"/>
          <a:ea typeface="+mn-ea"/>
          <a:cs typeface="+mn-cs"/>
        </a:defRPr>
      </a:lvl3pPr>
      <a:lvl4pPr marL="1851660" indent="-205740" algn="l" defTabSz="548640" rtl="0" eaLnBrk="1" latinLnBrk="0" hangingPunct="1">
        <a:spcBef>
          <a:spcPct val="20000"/>
        </a:spcBef>
        <a:spcAft>
          <a:spcPts val="720"/>
        </a:spcAft>
        <a:buClr>
          <a:schemeClr val="accent1">
            <a:lumMod val="75000"/>
          </a:schemeClr>
        </a:buClr>
        <a:buSzPct val="145000"/>
        <a:buFont typeface="Arial"/>
        <a:buChar char="•"/>
        <a:defRPr sz="1920" kern="1200" cap="none">
          <a:solidFill>
            <a:schemeClr val="tx1"/>
          </a:solidFill>
          <a:effectLst/>
          <a:latin typeface="+mn-lt"/>
          <a:ea typeface="+mn-ea"/>
          <a:cs typeface="+mn-cs"/>
        </a:defRPr>
      </a:lvl4pPr>
      <a:lvl5pPr marL="2400300" indent="-20574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5pPr>
      <a:lvl6pPr marL="301752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6pPr>
      <a:lvl7pPr marL="356616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7pPr>
      <a:lvl8pPr marL="411480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8pPr>
      <a:lvl9pPr marL="466344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6.xml"/><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7.xml"/><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hyperlink" Target="https://www.publicdomainpictures.net/en/view-image.php?image=349538&amp;picture=thank-you-clipart" TargetMode="External"/><Relationship Id="rId2" Type="http://schemas.openxmlformats.org/officeDocument/2006/relationships/image" Target="../media/image24.jpg"/><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0.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397913"/>
            <a:ext cx="7468553" cy="1847731"/>
          </a:xfrm>
          <a:prstGeom prst="rect">
            <a:avLst/>
          </a:prstGeom>
          <a:noFill/>
          <a:ln/>
        </p:spPr>
        <p:txBody>
          <a:bodyPr wrap="squar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Chronic Kidney Disease Detection Using Machine Learning</a:t>
            </a:r>
            <a:endParaRPr lang="en-US" sz="3850" dirty="0"/>
          </a:p>
        </p:txBody>
      </p:sp>
      <p:sp>
        <p:nvSpPr>
          <p:cNvPr id="4" name="Text 1"/>
          <p:cNvSpPr/>
          <p:nvPr/>
        </p:nvSpPr>
        <p:spPr>
          <a:xfrm>
            <a:off x="6324124" y="3520499"/>
            <a:ext cx="7468553" cy="335042"/>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Source Sans 3" pitchFamily="34" charset="0"/>
                <a:ea typeface="Source Sans 3" pitchFamily="34" charset="-122"/>
                <a:cs typeface="Source Sans 3" pitchFamily="34" charset="-120"/>
              </a:rPr>
              <a:t>Project Team:</a:t>
            </a:r>
            <a:endParaRPr lang="en-US" sz="1600" dirty="0"/>
          </a:p>
        </p:txBody>
      </p:sp>
      <p:sp>
        <p:nvSpPr>
          <p:cNvPr id="5" name="Text 2"/>
          <p:cNvSpPr/>
          <p:nvPr/>
        </p:nvSpPr>
        <p:spPr>
          <a:xfrm>
            <a:off x="6324124" y="4130397"/>
            <a:ext cx="7468553"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272525"/>
                </a:solidFill>
                <a:latin typeface="Source Sans 3" pitchFamily="34" charset="0"/>
                <a:ea typeface="Source Sans 3" pitchFamily="34" charset="-122"/>
                <a:cs typeface="Source Sans 3" pitchFamily="34" charset="-120"/>
              </a:rPr>
              <a:t>Gunda Harika (22NE1A0559)</a:t>
            </a:r>
            <a:endParaRPr lang="en-US" sz="1600" dirty="0"/>
          </a:p>
        </p:txBody>
      </p:sp>
      <p:sp>
        <p:nvSpPr>
          <p:cNvPr id="6" name="Text 3"/>
          <p:cNvSpPr/>
          <p:nvPr/>
        </p:nvSpPr>
        <p:spPr>
          <a:xfrm>
            <a:off x="6324124" y="4538663"/>
            <a:ext cx="7468553"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272525"/>
                </a:solidFill>
                <a:latin typeface="Source Sans 3" pitchFamily="34" charset="0"/>
                <a:ea typeface="Source Sans 3" pitchFamily="34" charset="-122"/>
                <a:cs typeface="Source Sans 3" pitchFamily="34" charset="-120"/>
              </a:rPr>
              <a:t>Guntupalli Sravani (22NE1A0562)</a:t>
            </a:r>
            <a:endParaRPr lang="en-US" sz="1600" dirty="0"/>
          </a:p>
        </p:txBody>
      </p:sp>
      <p:sp>
        <p:nvSpPr>
          <p:cNvPr id="7" name="Text 4"/>
          <p:cNvSpPr/>
          <p:nvPr/>
        </p:nvSpPr>
        <p:spPr>
          <a:xfrm>
            <a:off x="6324124" y="4946928"/>
            <a:ext cx="7468553"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272525"/>
                </a:solidFill>
                <a:latin typeface="Source Sans 3" pitchFamily="34" charset="0"/>
                <a:ea typeface="Source Sans 3" pitchFamily="34" charset="-122"/>
                <a:cs typeface="Source Sans 3" pitchFamily="34" charset="-120"/>
              </a:rPr>
              <a:t>Galla Satish (22NE1A0546)</a:t>
            </a:r>
            <a:endParaRPr lang="en-US" sz="1600" dirty="0"/>
          </a:p>
        </p:txBody>
      </p:sp>
      <p:sp>
        <p:nvSpPr>
          <p:cNvPr id="8" name="Text 5"/>
          <p:cNvSpPr/>
          <p:nvPr/>
        </p:nvSpPr>
        <p:spPr>
          <a:xfrm>
            <a:off x="6324124" y="5355193"/>
            <a:ext cx="7468553" cy="335042"/>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272525"/>
                </a:solidFill>
                <a:latin typeface="Source Sans 3" pitchFamily="34" charset="0"/>
                <a:ea typeface="Source Sans 3" pitchFamily="34" charset="-122"/>
                <a:cs typeface="Source Sans 3" pitchFamily="34" charset="-120"/>
              </a:rPr>
              <a:t>Edula Sai Pranav Reddy (23NE5A0502)</a:t>
            </a:r>
            <a:endParaRPr lang="en-US" sz="1600" dirty="0"/>
          </a:p>
        </p:txBody>
      </p:sp>
      <p:sp>
        <p:nvSpPr>
          <p:cNvPr id="9" name="Text 6"/>
          <p:cNvSpPr/>
          <p:nvPr/>
        </p:nvSpPr>
        <p:spPr>
          <a:xfrm>
            <a:off x="6324124" y="5925860"/>
            <a:ext cx="7468553" cy="335042"/>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Source Sans 3" pitchFamily="34" charset="0"/>
                <a:ea typeface="Source Sans 3" pitchFamily="34" charset="-122"/>
                <a:cs typeface="Source Sans 3" pitchFamily="34" charset="-120"/>
              </a:rPr>
              <a:t>Institution:</a:t>
            </a:r>
            <a:r>
              <a:rPr lang="en-US" sz="1600" dirty="0">
                <a:solidFill>
                  <a:srgbClr val="272525"/>
                </a:solidFill>
                <a:latin typeface="Source Sans 3" pitchFamily="34" charset="0"/>
                <a:ea typeface="Source Sans 3" pitchFamily="34" charset="-122"/>
                <a:cs typeface="Source Sans 3" pitchFamily="34" charset="-120"/>
              </a:rPr>
              <a:t> Tirumala Engineering College</a:t>
            </a:r>
            <a:endParaRPr lang="en-US" sz="1600" dirty="0"/>
          </a:p>
        </p:txBody>
      </p:sp>
      <p:sp>
        <p:nvSpPr>
          <p:cNvPr id="10" name="Text 7"/>
          <p:cNvSpPr/>
          <p:nvPr/>
        </p:nvSpPr>
        <p:spPr>
          <a:xfrm>
            <a:off x="6324124" y="6496526"/>
            <a:ext cx="7468553" cy="335042"/>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Source Sans 3" pitchFamily="34" charset="0"/>
                <a:ea typeface="Source Sans 3" pitchFamily="34" charset="-122"/>
                <a:cs typeface="Source Sans 3" pitchFamily="34" charset="-120"/>
              </a:rPr>
              <a:t>Project Guide:</a:t>
            </a:r>
            <a:r>
              <a:rPr lang="en-US" sz="1600" dirty="0">
                <a:solidFill>
                  <a:srgbClr val="272525"/>
                </a:solidFill>
                <a:latin typeface="Source Sans 3" pitchFamily="34" charset="0"/>
                <a:ea typeface="Source Sans 3" pitchFamily="34" charset="-122"/>
                <a:cs typeface="Source Sans 3" pitchFamily="34" charset="-120"/>
              </a:rPr>
              <a:t> Dr. K. Satish sir</a:t>
            </a:r>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26" presetClass="emph" presetSubtype="0" fill="hold" grpId="0" nodeType="clickEffect">
                                  <p:stCondLst>
                                    <p:cond delay="0"/>
                                  </p:stCondLst>
                                  <p:childTnLst>
                                    <p:animEffect transition="out" filter="fade">
                                      <p:cBhvr>
                                        <p:cTn id="38" dur="500" tmFilter="0, 0; .2, .5; .8, .5; 1, 0"/>
                                        <p:tgtEl>
                                          <p:spTgt spid="9"/>
                                        </p:tgtEl>
                                      </p:cBhvr>
                                    </p:animEffect>
                                    <p:animScale>
                                      <p:cBhvr>
                                        <p:cTn id="39" dur="250" autoRev="1" fill="hold"/>
                                        <p:tgtEl>
                                          <p:spTgt spid="9"/>
                                        </p:tgtEl>
                                      </p:cBhvr>
                                      <p:by x="105000" y="105000"/>
                                    </p:animScale>
                                  </p:childTnLst>
                                </p:cTn>
                              </p:par>
                            </p:childTnLst>
                          </p:cTn>
                        </p:par>
                      </p:childTnLst>
                    </p:cTn>
                  </p:par>
                  <p:par>
                    <p:cTn id="40" fill="hold">
                      <p:stCondLst>
                        <p:cond delay="indefinite"/>
                      </p:stCondLst>
                      <p:childTnLst>
                        <p:par>
                          <p:cTn id="41" fill="hold">
                            <p:stCondLst>
                              <p:cond delay="0"/>
                            </p:stCondLst>
                            <p:childTnLst>
                              <p:par>
                                <p:cTn id="42" presetID="21" presetClass="exit" presetSubtype="1" fill="hold" grpId="0" nodeType="clickEffect">
                                  <p:stCondLst>
                                    <p:cond delay="0"/>
                                  </p:stCondLst>
                                  <p:childTnLst>
                                    <p:animEffect transition="out" filter="wheel(1)">
                                      <p:cBhvr>
                                        <p:cTn id="43" dur="2000"/>
                                        <p:tgtEl>
                                          <p:spTgt spid="10"/>
                                        </p:tgtEl>
                                      </p:cBhvr>
                                    </p:animEffect>
                                    <p:set>
                                      <p:cBhvr>
                                        <p:cTn id="44" dur="1" fill="hold">
                                          <p:stCondLst>
                                            <p:cond delay="19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animBg="1"/>
      <p:bldP spid="7" grpId="0" animBg="1"/>
      <p:bldP spid="8" grpId="0" animBg="1"/>
      <p:bldP spid="9" grpId="0" animBg="1"/>
      <p:bldP spid="1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18862" y="287893"/>
            <a:ext cx="4923115" cy="308015"/>
          </a:xfrm>
          <a:prstGeom prst="rect">
            <a:avLst/>
          </a:prstGeom>
          <a:noFill/>
          <a:ln/>
        </p:spPr>
        <p:txBody>
          <a:bodyPr wrap="none" lIns="0" tIns="0" rIns="0" bIns="0" rtlCol="0" anchor="t"/>
          <a:lstStyle/>
          <a:p>
            <a:pPr marL="0" indent="0" algn="l">
              <a:lnSpc>
                <a:spcPts val="2400"/>
              </a:lnSpc>
              <a:buNone/>
            </a:pPr>
            <a:r>
              <a:rPr lang="en-US" sz="1900" dirty="0">
                <a:solidFill>
                  <a:srgbClr val="000000"/>
                </a:solidFill>
                <a:latin typeface="Source Serif 4 Semi Bold" pitchFamily="34" charset="0"/>
                <a:ea typeface="Source Serif 4 Semi Bold" pitchFamily="34" charset="-122"/>
                <a:cs typeface="Source Serif 4 Semi Bold" pitchFamily="34" charset="-120"/>
              </a:rPr>
              <a:t>Algorithm: Logistic Regression Explained</a:t>
            </a:r>
            <a:endParaRPr lang="en-US" sz="1900" dirty="0"/>
          </a:p>
        </p:txBody>
      </p:sp>
      <p:sp>
        <p:nvSpPr>
          <p:cNvPr id="3" name="Text 1"/>
          <p:cNvSpPr/>
          <p:nvPr/>
        </p:nvSpPr>
        <p:spPr>
          <a:xfrm>
            <a:off x="418862" y="857607"/>
            <a:ext cx="1812250"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Why Logistic Regression?</a:t>
            </a:r>
            <a:endParaRPr lang="en-US" sz="1150" dirty="0"/>
          </a:p>
        </p:txBody>
      </p:sp>
      <p:sp>
        <p:nvSpPr>
          <p:cNvPr id="4" name="Text 2"/>
          <p:cNvSpPr/>
          <p:nvPr/>
        </p:nvSpPr>
        <p:spPr>
          <a:xfrm>
            <a:off x="418862" y="1147048"/>
            <a:ext cx="6768584"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Logistic regression represents an optimal choice for binary medical classification tasks, offering several advantages critical for clinical deployment:</a:t>
            </a:r>
            <a:endParaRPr lang="en-US" sz="800" dirty="0"/>
          </a:p>
        </p:txBody>
      </p:sp>
      <p:sp>
        <p:nvSpPr>
          <p:cNvPr id="5" name="Shape 3"/>
          <p:cNvSpPr/>
          <p:nvPr/>
        </p:nvSpPr>
        <p:spPr>
          <a:xfrm>
            <a:off x="418862" y="1432441"/>
            <a:ext cx="6768584" cy="666036"/>
          </a:xfrm>
          <a:prstGeom prst="roundRect">
            <a:avLst>
              <a:gd name="adj" fmla="val 10983"/>
            </a:avLst>
          </a:prstGeom>
          <a:solidFill>
            <a:srgbClr val="FFFFFF">
              <a:alpha val="95000"/>
            </a:srgbClr>
          </a:solidFill>
          <a:ln w="15240">
            <a:solidFill>
              <a:srgbClr val="BE49DF"/>
            </a:solidFill>
            <a:prstDash val="solid"/>
          </a:ln>
        </p:spPr>
      </p:sp>
      <p:sp>
        <p:nvSpPr>
          <p:cNvPr id="6" name="Shape 4"/>
          <p:cNvSpPr/>
          <p:nvPr/>
        </p:nvSpPr>
        <p:spPr>
          <a:xfrm>
            <a:off x="403622" y="1432441"/>
            <a:ext cx="60960" cy="666036"/>
          </a:xfrm>
          <a:prstGeom prst="roundRect">
            <a:avLst>
              <a:gd name="adj" fmla="val 72156"/>
            </a:avLst>
          </a:prstGeom>
          <a:solidFill>
            <a:srgbClr val="BE49DF"/>
          </a:solidFill>
          <a:ln/>
        </p:spPr>
      </p:sp>
      <p:sp>
        <p:nvSpPr>
          <p:cNvPr id="7" name="Text 5"/>
          <p:cNvSpPr/>
          <p:nvPr/>
        </p:nvSpPr>
        <p:spPr>
          <a:xfrm>
            <a:off x="584478" y="1552337"/>
            <a:ext cx="1232059"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Interpretability</a:t>
            </a:r>
            <a:endParaRPr lang="en-US" sz="950" dirty="0"/>
          </a:p>
        </p:txBody>
      </p:sp>
      <p:sp>
        <p:nvSpPr>
          <p:cNvPr id="8" name="Text 6"/>
          <p:cNvSpPr/>
          <p:nvPr/>
        </p:nvSpPr>
        <p:spPr>
          <a:xfrm>
            <a:off x="584478" y="1810941"/>
            <a:ext cx="6483072"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Provides clear coefficient values showing each feature's contribution to prediction, essential for clinical trust and regulatory approval</a:t>
            </a:r>
            <a:endParaRPr lang="en-US" sz="800" dirty="0"/>
          </a:p>
        </p:txBody>
      </p:sp>
      <p:sp>
        <p:nvSpPr>
          <p:cNvPr id="9" name="Shape 7"/>
          <p:cNvSpPr/>
          <p:nvPr/>
        </p:nvSpPr>
        <p:spPr>
          <a:xfrm>
            <a:off x="418862" y="2203133"/>
            <a:ext cx="6768584" cy="666036"/>
          </a:xfrm>
          <a:prstGeom prst="roundRect">
            <a:avLst>
              <a:gd name="adj" fmla="val 10983"/>
            </a:avLst>
          </a:prstGeom>
          <a:solidFill>
            <a:srgbClr val="FFFFFF">
              <a:alpha val="95000"/>
            </a:srgbClr>
          </a:solidFill>
          <a:ln w="15240">
            <a:solidFill>
              <a:srgbClr val="BE49DF"/>
            </a:solidFill>
            <a:prstDash val="solid"/>
          </a:ln>
        </p:spPr>
      </p:sp>
      <p:sp>
        <p:nvSpPr>
          <p:cNvPr id="10" name="Shape 8"/>
          <p:cNvSpPr/>
          <p:nvPr/>
        </p:nvSpPr>
        <p:spPr>
          <a:xfrm>
            <a:off x="403622" y="2203133"/>
            <a:ext cx="60960" cy="666036"/>
          </a:xfrm>
          <a:prstGeom prst="roundRect">
            <a:avLst>
              <a:gd name="adj" fmla="val 72156"/>
            </a:avLst>
          </a:prstGeom>
          <a:solidFill>
            <a:srgbClr val="BE49DF"/>
          </a:solidFill>
          <a:ln/>
        </p:spPr>
      </p:sp>
      <p:sp>
        <p:nvSpPr>
          <p:cNvPr id="11" name="Text 9"/>
          <p:cNvSpPr/>
          <p:nvPr/>
        </p:nvSpPr>
        <p:spPr>
          <a:xfrm>
            <a:off x="584478" y="2323028"/>
            <a:ext cx="1280041"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Probability Estimates</a:t>
            </a:r>
            <a:endParaRPr lang="en-US" sz="950" dirty="0"/>
          </a:p>
        </p:txBody>
      </p:sp>
      <p:sp>
        <p:nvSpPr>
          <p:cNvPr id="12" name="Text 10"/>
          <p:cNvSpPr/>
          <p:nvPr/>
        </p:nvSpPr>
        <p:spPr>
          <a:xfrm>
            <a:off x="584478" y="2581632"/>
            <a:ext cx="6483072"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Outputs probability scores (0-1) rather than binary predictions, allowing clinicians to assess confidence levels</a:t>
            </a:r>
            <a:endParaRPr lang="en-US" sz="800" dirty="0"/>
          </a:p>
        </p:txBody>
      </p:sp>
      <p:sp>
        <p:nvSpPr>
          <p:cNvPr id="13" name="Shape 11"/>
          <p:cNvSpPr/>
          <p:nvPr/>
        </p:nvSpPr>
        <p:spPr>
          <a:xfrm>
            <a:off x="418862" y="2973824"/>
            <a:ext cx="6768584" cy="666036"/>
          </a:xfrm>
          <a:prstGeom prst="roundRect">
            <a:avLst>
              <a:gd name="adj" fmla="val 10983"/>
            </a:avLst>
          </a:prstGeom>
          <a:solidFill>
            <a:srgbClr val="FFFFFF">
              <a:alpha val="95000"/>
            </a:srgbClr>
          </a:solidFill>
          <a:ln w="15240">
            <a:solidFill>
              <a:srgbClr val="BE49DF"/>
            </a:solidFill>
            <a:prstDash val="solid"/>
          </a:ln>
        </p:spPr>
      </p:sp>
      <p:sp>
        <p:nvSpPr>
          <p:cNvPr id="14" name="Shape 12"/>
          <p:cNvSpPr/>
          <p:nvPr/>
        </p:nvSpPr>
        <p:spPr>
          <a:xfrm>
            <a:off x="403622" y="2973824"/>
            <a:ext cx="60960" cy="666036"/>
          </a:xfrm>
          <a:prstGeom prst="roundRect">
            <a:avLst>
              <a:gd name="adj" fmla="val 72156"/>
            </a:avLst>
          </a:prstGeom>
          <a:solidFill>
            <a:srgbClr val="BE49DF"/>
          </a:solidFill>
          <a:ln/>
        </p:spPr>
      </p:sp>
      <p:sp>
        <p:nvSpPr>
          <p:cNvPr id="15" name="Text 13"/>
          <p:cNvSpPr/>
          <p:nvPr/>
        </p:nvSpPr>
        <p:spPr>
          <a:xfrm>
            <a:off x="584478" y="3093720"/>
            <a:ext cx="1523881"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Computational Efficiency</a:t>
            </a:r>
            <a:endParaRPr lang="en-US" sz="950" dirty="0"/>
          </a:p>
        </p:txBody>
      </p:sp>
      <p:sp>
        <p:nvSpPr>
          <p:cNvPr id="16" name="Text 14"/>
          <p:cNvSpPr/>
          <p:nvPr/>
        </p:nvSpPr>
        <p:spPr>
          <a:xfrm>
            <a:off x="584478" y="3352324"/>
            <a:ext cx="6483072"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Fast training and inference, suitable for resource-constrained healthcare environments</a:t>
            </a:r>
            <a:endParaRPr lang="en-US" sz="800" dirty="0"/>
          </a:p>
        </p:txBody>
      </p:sp>
      <p:sp>
        <p:nvSpPr>
          <p:cNvPr id="17" name="Shape 15"/>
          <p:cNvSpPr/>
          <p:nvPr/>
        </p:nvSpPr>
        <p:spPr>
          <a:xfrm>
            <a:off x="418862" y="3744516"/>
            <a:ext cx="6768584" cy="666036"/>
          </a:xfrm>
          <a:prstGeom prst="roundRect">
            <a:avLst>
              <a:gd name="adj" fmla="val 10983"/>
            </a:avLst>
          </a:prstGeom>
          <a:solidFill>
            <a:srgbClr val="FFFFFF">
              <a:alpha val="95000"/>
            </a:srgbClr>
          </a:solidFill>
          <a:ln w="15240">
            <a:solidFill>
              <a:srgbClr val="BE49DF"/>
            </a:solidFill>
            <a:prstDash val="solid"/>
          </a:ln>
        </p:spPr>
      </p:sp>
      <p:sp>
        <p:nvSpPr>
          <p:cNvPr id="18" name="Shape 16"/>
          <p:cNvSpPr/>
          <p:nvPr/>
        </p:nvSpPr>
        <p:spPr>
          <a:xfrm>
            <a:off x="403622" y="3744516"/>
            <a:ext cx="60960" cy="666036"/>
          </a:xfrm>
          <a:prstGeom prst="roundRect">
            <a:avLst>
              <a:gd name="adj" fmla="val 72156"/>
            </a:avLst>
          </a:prstGeom>
          <a:solidFill>
            <a:srgbClr val="BE49DF"/>
          </a:solidFill>
          <a:ln/>
        </p:spPr>
      </p:sp>
      <p:sp>
        <p:nvSpPr>
          <p:cNvPr id="19" name="Text 17"/>
          <p:cNvSpPr/>
          <p:nvPr/>
        </p:nvSpPr>
        <p:spPr>
          <a:xfrm>
            <a:off x="584478" y="3864412"/>
            <a:ext cx="1232059"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Proven Performance</a:t>
            </a:r>
            <a:endParaRPr lang="en-US" sz="950" dirty="0"/>
          </a:p>
        </p:txBody>
      </p:sp>
      <p:sp>
        <p:nvSpPr>
          <p:cNvPr id="20" name="Text 18"/>
          <p:cNvSpPr/>
          <p:nvPr/>
        </p:nvSpPr>
        <p:spPr>
          <a:xfrm>
            <a:off x="584478" y="4123015"/>
            <a:ext cx="6483072"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Extensive literature demonstrates 95-97% accuracy for CKD detection with proper feature engineering</a:t>
            </a:r>
            <a:endParaRPr lang="en-US" sz="800" dirty="0"/>
          </a:p>
        </p:txBody>
      </p:sp>
      <p:pic>
        <p:nvPicPr>
          <p:cNvPr id="21" name="Image 0" descr="preencoded.png"/>
          <p:cNvPicPr>
            <a:picLocks noChangeAspect="1"/>
          </p:cNvPicPr>
          <p:nvPr/>
        </p:nvPicPr>
        <p:blipFill>
          <a:blip r:embed="rId3"/>
          <a:stretch>
            <a:fillRect/>
          </a:stretch>
        </p:blipFill>
        <p:spPr>
          <a:xfrm>
            <a:off x="418862" y="4528305"/>
            <a:ext cx="5999867" cy="3594616"/>
          </a:xfrm>
          <a:prstGeom prst="rect">
            <a:avLst/>
          </a:prstGeom>
        </p:spPr>
      </p:pic>
      <p:sp>
        <p:nvSpPr>
          <p:cNvPr id="22" name="Text 19"/>
          <p:cNvSpPr/>
          <p:nvPr/>
        </p:nvSpPr>
        <p:spPr>
          <a:xfrm>
            <a:off x="7450574" y="857607"/>
            <a:ext cx="1839039"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Mathematical Foundation</a:t>
            </a:r>
            <a:endParaRPr lang="en-US" sz="1150" dirty="0"/>
          </a:p>
        </p:txBody>
      </p:sp>
      <p:sp>
        <p:nvSpPr>
          <p:cNvPr id="23" name="Text 20"/>
          <p:cNvSpPr/>
          <p:nvPr/>
        </p:nvSpPr>
        <p:spPr>
          <a:xfrm>
            <a:off x="7450574" y="1147048"/>
            <a:ext cx="6768584"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The logistic regression model estimates the probability of CKD presence using the logistic (sigmoid) function:</a:t>
            </a:r>
            <a:endParaRPr lang="en-US" sz="800" dirty="0"/>
          </a:p>
        </p:txBody>
      </p:sp>
      <p:sp>
        <p:nvSpPr>
          <p:cNvPr id="24" name="Text 21"/>
          <p:cNvSpPr/>
          <p:nvPr/>
        </p:nvSpPr>
        <p:spPr>
          <a:xfrm>
            <a:off x="7450574" y="1447205"/>
            <a:ext cx="6768584" cy="300633"/>
          </a:xfrm>
          <a:prstGeom prst="rect">
            <a:avLst/>
          </a:prstGeom>
          <a:noFill/>
          <a:ln/>
        </p:spPr>
        <p:txBody>
          <a:bodyPr wrap="square" lIns="0" tIns="0" rIns="0" bIns="0" rtlCol="0" anchor="t"/>
          <a:lstStyle/>
          <a:p>
            <a:pPr marL="0" indent="0" algn="l">
              <a:lnSpc>
                <a:spcPts val="1450"/>
              </a:lnSpc>
              <a:buNone/>
            </a:pPr>
            <a:endParaRPr lang="en-US" sz="900" dirty="0"/>
          </a:p>
        </p:txBody>
      </p:sp>
      <p:pic>
        <p:nvPicPr>
          <p:cNvPr id="25" name="Image 1" descr="preencoded.png"/>
          <p:cNvPicPr>
            <a:picLocks noChangeAspect="1"/>
          </p:cNvPicPr>
          <p:nvPr/>
        </p:nvPicPr>
        <p:blipFill>
          <a:blip r:embed="rId4"/>
          <a:stretch>
            <a:fillRect/>
          </a:stretch>
        </p:blipFill>
        <p:spPr>
          <a:xfrm>
            <a:off x="7450574" y="1447205"/>
            <a:ext cx="6768584" cy="300633"/>
          </a:xfrm>
          <a:prstGeom prst="rect">
            <a:avLst/>
          </a:prstGeom>
        </p:spPr>
      </p:pic>
      <p:sp>
        <p:nvSpPr>
          <p:cNvPr id="26" name="Text 22"/>
          <p:cNvSpPr/>
          <p:nvPr/>
        </p:nvSpPr>
        <p:spPr>
          <a:xfrm>
            <a:off x="7450574" y="1880354"/>
            <a:ext cx="6768584"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Where:</a:t>
            </a:r>
            <a:endParaRPr lang="en-US" sz="800" dirty="0"/>
          </a:p>
        </p:txBody>
      </p:sp>
      <p:sp>
        <p:nvSpPr>
          <p:cNvPr id="27" name="Text 23"/>
          <p:cNvSpPr/>
          <p:nvPr/>
        </p:nvSpPr>
        <p:spPr>
          <a:xfrm>
            <a:off x="7450574" y="2142173"/>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i="1" dirty="0">
                <a:solidFill>
                  <a:srgbClr val="272525"/>
                </a:solidFill>
                <a:latin typeface="Source Sans 3" pitchFamily="34" charset="0"/>
                <a:ea typeface="Source Sans 3" pitchFamily="34" charset="-122"/>
                <a:cs typeface="Source Sans 3" pitchFamily="34" charset="-120"/>
              </a:rPr>
              <a:t>P(Y=1|X)</a:t>
            </a:r>
            <a:r>
              <a:rPr lang="en-US" sz="800" dirty="0">
                <a:solidFill>
                  <a:srgbClr val="272525"/>
                </a:solidFill>
                <a:latin typeface="Source Sans 3" pitchFamily="34" charset="0"/>
                <a:ea typeface="Source Sans 3" pitchFamily="34" charset="-122"/>
                <a:cs typeface="Source Sans 3" pitchFamily="34" charset="-120"/>
              </a:rPr>
              <a:t> = Probability of CKD given features X</a:t>
            </a:r>
            <a:endParaRPr lang="en-US" sz="800" dirty="0"/>
          </a:p>
        </p:txBody>
      </p:sp>
      <p:sp>
        <p:nvSpPr>
          <p:cNvPr id="28" name="Text 24"/>
          <p:cNvSpPr/>
          <p:nvPr/>
        </p:nvSpPr>
        <p:spPr>
          <a:xfrm>
            <a:off x="7450574" y="2346365"/>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i="1" dirty="0">
                <a:solidFill>
                  <a:srgbClr val="272525"/>
                </a:solidFill>
                <a:latin typeface="Source Sans 3" pitchFamily="34" charset="0"/>
                <a:ea typeface="Source Sans 3" pitchFamily="34" charset="-122"/>
                <a:cs typeface="Source Sans 3" pitchFamily="34" charset="-120"/>
              </a:rPr>
              <a:t>\beta_0</a:t>
            </a:r>
            <a:r>
              <a:rPr lang="en-US" sz="800" dirty="0">
                <a:solidFill>
                  <a:srgbClr val="272525"/>
                </a:solidFill>
                <a:latin typeface="Source Sans 3" pitchFamily="34" charset="0"/>
                <a:ea typeface="Source Sans 3" pitchFamily="34" charset="-122"/>
                <a:cs typeface="Source Sans 3" pitchFamily="34" charset="-120"/>
              </a:rPr>
              <a:t> = Intercept term</a:t>
            </a:r>
            <a:endParaRPr lang="en-US" sz="800" dirty="0"/>
          </a:p>
        </p:txBody>
      </p:sp>
      <p:sp>
        <p:nvSpPr>
          <p:cNvPr id="29" name="Text 25"/>
          <p:cNvSpPr/>
          <p:nvPr/>
        </p:nvSpPr>
        <p:spPr>
          <a:xfrm>
            <a:off x="7450574" y="2550557"/>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i="1" dirty="0">
                <a:solidFill>
                  <a:srgbClr val="272525"/>
                </a:solidFill>
                <a:latin typeface="Source Sans 3" pitchFamily="34" charset="0"/>
                <a:ea typeface="Source Sans 3" pitchFamily="34" charset="-122"/>
                <a:cs typeface="Source Sans 3" pitchFamily="34" charset="-120"/>
              </a:rPr>
              <a:t>\beta_i</a:t>
            </a:r>
            <a:r>
              <a:rPr lang="en-US" sz="800" dirty="0">
                <a:solidFill>
                  <a:srgbClr val="272525"/>
                </a:solidFill>
                <a:latin typeface="Source Sans 3" pitchFamily="34" charset="0"/>
                <a:ea typeface="Source Sans 3" pitchFamily="34" charset="-122"/>
                <a:cs typeface="Source Sans 3" pitchFamily="34" charset="-120"/>
              </a:rPr>
              <a:t> = Coefficient for feature </a:t>
            </a:r>
            <a:r>
              <a:rPr lang="en-US" sz="800" i="1" dirty="0">
                <a:solidFill>
                  <a:srgbClr val="272525"/>
                </a:solidFill>
                <a:latin typeface="Source Sans 3" pitchFamily="34" charset="0"/>
                <a:ea typeface="Source Sans 3" pitchFamily="34" charset="-122"/>
                <a:cs typeface="Source Sans 3" pitchFamily="34" charset="-120"/>
              </a:rPr>
              <a:t>X_i</a:t>
            </a:r>
            <a:endParaRPr lang="en-US" sz="800" dirty="0"/>
          </a:p>
        </p:txBody>
      </p:sp>
      <p:sp>
        <p:nvSpPr>
          <p:cNvPr id="30" name="Text 26"/>
          <p:cNvSpPr/>
          <p:nvPr/>
        </p:nvSpPr>
        <p:spPr>
          <a:xfrm>
            <a:off x="7450574" y="2754749"/>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i="1" dirty="0">
                <a:solidFill>
                  <a:srgbClr val="272525"/>
                </a:solidFill>
                <a:latin typeface="Source Sans 3" pitchFamily="34" charset="0"/>
                <a:ea typeface="Source Sans 3" pitchFamily="34" charset="-122"/>
                <a:cs typeface="Source Sans 3" pitchFamily="34" charset="-120"/>
              </a:rPr>
              <a:t>e</a:t>
            </a:r>
            <a:r>
              <a:rPr lang="en-US" sz="800" dirty="0">
                <a:solidFill>
                  <a:srgbClr val="272525"/>
                </a:solidFill>
                <a:latin typeface="Source Sans 3" pitchFamily="34" charset="0"/>
                <a:ea typeface="Source Sans 3" pitchFamily="34" charset="-122"/>
                <a:cs typeface="Source Sans 3" pitchFamily="34" charset="-120"/>
              </a:rPr>
              <a:t> = Euler's number (≈2.718)</a:t>
            </a:r>
            <a:endParaRPr lang="en-US" sz="800" dirty="0"/>
          </a:p>
        </p:txBody>
      </p:sp>
      <p:sp>
        <p:nvSpPr>
          <p:cNvPr id="31" name="Text 27"/>
          <p:cNvSpPr/>
          <p:nvPr/>
        </p:nvSpPr>
        <p:spPr>
          <a:xfrm>
            <a:off x="7450574" y="3016568"/>
            <a:ext cx="6768584"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The model is trained by minimizing the </a:t>
            </a:r>
            <a:r>
              <a:rPr lang="en-US" sz="800" b="1" dirty="0">
                <a:solidFill>
                  <a:srgbClr val="272525"/>
                </a:solidFill>
                <a:latin typeface="Source Sans 3" pitchFamily="34" charset="0"/>
                <a:ea typeface="Source Sans 3" pitchFamily="34" charset="-122"/>
                <a:cs typeface="Source Sans 3" pitchFamily="34" charset="-120"/>
              </a:rPr>
              <a:t>log-loss</a:t>
            </a:r>
            <a:r>
              <a:rPr lang="en-US" sz="800" dirty="0">
                <a:solidFill>
                  <a:srgbClr val="272525"/>
                </a:solidFill>
                <a:latin typeface="Source Sans 3" pitchFamily="34" charset="0"/>
                <a:ea typeface="Source Sans 3" pitchFamily="34" charset="-122"/>
                <a:cs typeface="Source Sans 3" pitchFamily="34" charset="-120"/>
              </a:rPr>
              <a:t> (cross-entropy) cost function with L2 regularization:</a:t>
            </a:r>
            <a:endParaRPr lang="en-US" sz="800" dirty="0"/>
          </a:p>
        </p:txBody>
      </p:sp>
      <p:sp>
        <p:nvSpPr>
          <p:cNvPr id="32" name="Text 28"/>
          <p:cNvSpPr/>
          <p:nvPr/>
        </p:nvSpPr>
        <p:spPr>
          <a:xfrm>
            <a:off x="7450574" y="3316724"/>
            <a:ext cx="6768584" cy="436959"/>
          </a:xfrm>
          <a:prstGeom prst="rect">
            <a:avLst/>
          </a:prstGeom>
          <a:noFill/>
          <a:ln/>
        </p:spPr>
        <p:txBody>
          <a:bodyPr wrap="square" lIns="0" tIns="0" rIns="0" bIns="0" rtlCol="0" anchor="t"/>
          <a:lstStyle/>
          <a:p>
            <a:pPr marL="0" indent="0" algn="l">
              <a:lnSpc>
                <a:spcPts val="1450"/>
              </a:lnSpc>
              <a:buNone/>
            </a:pPr>
            <a:endParaRPr lang="en-US" sz="900" dirty="0"/>
          </a:p>
        </p:txBody>
      </p:sp>
      <p:pic>
        <p:nvPicPr>
          <p:cNvPr id="33" name="Image 2" descr="preencoded.png"/>
          <p:cNvPicPr>
            <a:picLocks noChangeAspect="1"/>
          </p:cNvPicPr>
          <p:nvPr/>
        </p:nvPicPr>
        <p:blipFill>
          <a:blip r:embed="rId5"/>
          <a:stretch>
            <a:fillRect/>
          </a:stretch>
        </p:blipFill>
        <p:spPr>
          <a:xfrm>
            <a:off x="7450574" y="3316724"/>
            <a:ext cx="6768584" cy="436959"/>
          </a:xfrm>
          <a:prstGeom prst="rect">
            <a:avLst/>
          </a:prstGeom>
        </p:spPr>
      </p:pic>
      <p:sp>
        <p:nvSpPr>
          <p:cNvPr id="34" name="Text 29"/>
          <p:cNvSpPr/>
          <p:nvPr/>
        </p:nvSpPr>
        <p:spPr>
          <a:xfrm>
            <a:off x="7450574" y="3886200"/>
            <a:ext cx="1551146"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Implementation Code</a:t>
            </a:r>
            <a:endParaRPr lang="en-US" sz="1150" dirty="0"/>
          </a:p>
        </p:txBody>
      </p:sp>
      <p:sp>
        <p:nvSpPr>
          <p:cNvPr id="35" name="Shape 30"/>
          <p:cNvSpPr/>
          <p:nvPr/>
        </p:nvSpPr>
        <p:spPr>
          <a:xfrm>
            <a:off x="7450574" y="4188738"/>
            <a:ext cx="6768584" cy="4012644"/>
          </a:xfrm>
          <a:prstGeom prst="roundRect">
            <a:avLst>
              <a:gd name="adj" fmla="val 1096"/>
            </a:avLst>
          </a:prstGeom>
          <a:solidFill>
            <a:srgbClr val="F2F2F2"/>
          </a:solidFill>
          <a:ln/>
        </p:spPr>
      </p:sp>
      <p:sp>
        <p:nvSpPr>
          <p:cNvPr id="36" name="Shape 31"/>
          <p:cNvSpPr/>
          <p:nvPr/>
        </p:nvSpPr>
        <p:spPr>
          <a:xfrm>
            <a:off x="7445454" y="4188738"/>
            <a:ext cx="6778823" cy="4012644"/>
          </a:xfrm>
          <a:prstGeom prst="roundRect">
            <a:avLst>
              <a:gd name="adj" fmla="val 391"/>
            </a:avLst>
          </a:prstGeom>
          <a:solidFill>
            <a:srgbClr val="F2F2F2"/>
          </a:solidFill>
          <a:ln/>
        </p:spPr>
      </p:sp>
      <p:sp>
        <p:nvSpPr>
          <p:cNvPr id="37" name="Text 32"/>
          <p:cNvSpPr/>
          <p:nvPr/>
        </p:nvSpPr>
        <p:spPr>
          <a:xfrm>
            <a:off x="7550110" y="4267200"/>
            <a:ext cx="6569512" cy="3855720"/>
          </a:xfrm>
          <a:prstGeom prst="rect">
            <a:avLst/>
          </a:prstGeom>
          <a:noFill/>
          <a:ln/>
        </p:spPr>
        <p:txBody>
          <a:bodyPr wrap="square" lIns="0" tIns="0" rIns="0" bIns="0" rtlCol="0" anchor="t"/>
          <a:lstStyle/>
          <a:p>
            <a:pPr marL="0" indent="0" algn="l">
              <a:lnSpc>
                <a:spcPts val="1300"/>
              </a:lnSpc>
              <a:buNone/>
            </a:pPr>
            <a:r>
              <a:rPr lang="en-US" sz="800" dirty="0">
                <a:solidFill>
                  <a:srgbClr val="272525"/>
                </a:solidFill>
                <a:highlight>
                  <a:srgbClr val="F2F2F2"/>
                </a:highlight>
                <a:latin typeface="Consolas" pitchFamily="34" charset="0"/>
                <a:ea typeface="Consolas" pitchFamily="34" charset="-122"/>
                <a:cs typeface="Consolas" pitchFamily="34" charset="-120"/>
              </a:rPr>
              <a:t>from sklearn.linear_model import LogisticRegression
# Initialize model
log_reg = LogisticRegression(
 C=1.0, # Regularization strength
 max_iter=1000, # Maximum iterations
 solver='lbfgs', # Optimization algorithm
 random_state=42
)
# Train model
log_reg.fit(X_train, y_train)
# Make predictions
y_pred = log_reg.predict(X_test)
y_pred_proba = log_reg.predict_proba(X_test)
# Display coefficients
feature_importance = pd.DataFrame({
 'Feature': feature_names,
 'Coefficient': log_reg.coef_[0]
}).sort_values('Coefficient', key=abs, ascending=False)
</a:t>
            </a:r>
            <a:endParaRPr lang="en-US" sz="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arn(inVertic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down)">
                                      <p:cBhvr>
                                        <p:cTn id="12"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18862" y="287893"/>
            <a:ext cx="3504962" cy="308015"/>
          </a:xfrm>
          <a:prstGeom prst="rect">
            <a:avLst/>
          </a:prstGeom>
          <a:noFill/>
          <a:ln/>
        </p:spPr>
        <p:txBody>
          <a:bodyPr wrap="none" lIns="0" tIns="0" rIns="0" bIns="0" rtlCol="0" anchor="t"/>
          <a:lstStyle/>
          <a:p>
            <a:pPr marL="0" indent="0" algn="l">
              <a:lnSpc>
                <a:spcPts val="2400"/>
              </a:lnSpc>
              <a:buNone/>
            </a:pPr>
            <a:r>
              <a:rPr lang="en-US" sz="1900" dirty="0">
                <a:solidFill>
                  <a:srgbClr val="000000"/>
                </a:solidFill>
                <a:latin typeface="Source Serif 4 Semi Bold" pitchFamily="34" charset="0"/>
                <a:ea typeface="Source Serif 4 Semi Bold" pitchFamily="34" charset="-122"/>
                <a:cs typeface="Source Serif 4 Semi Bold" pitchFamily="34" charset="-120"/>
              </a:rPr>
              <a:t>Results &amp; Model Performance</a:t>
            </a:r>
            <a:endParaRPr lang="en-US" sz="1900" dirty="0"/>
          </a:p>
        </p:txBody>
      </p:sp>
      <p:sp>
        <p:nvSpPr>
          <p:cNvPr id="3" name="Text 1"/>
          <p:cNvSpPr/>
          <p:nvPr/>
        </p:nvSpPr>
        <p:spPr>
          <a:xfrm>
            <a:off x="418862" y="857607"/>
            <a:ext cx="2191464"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Performance Metrics Achieved</a:t>
            </a:r>
            <a:endParaRPr lang="en-US" sz="1150" dirty="0"/>
          </a:p>
        </p:txBody>
      </p:sp>
      <p:sp>
        <p:nvSpPr>
          <p:cNvPr id="4" name="Text 2"/>
          <p:cNvSpPr/>
          <p:nvPr/>
        </p:nvSpPr>
        <p:spPr>
          <a:xfrm>
            <a:off x="418862" y="1212413"/>
            <a:ext cx="3318867" cy="345519"/>
          </a:xfrm>
          <a:prstGeom prst="rect">
            <a:avLst/>
          </a:prstGeom>
          <a:noFill/>
          <a:ln/>
        </p:spPr>
        <p:txBody>
          <a:bodyPr wrap="none" lIns="0" tIns="0" rIns="0" bIns="0" rtlCol="0" anchor="t"/>
          <a:lstStyle/>
          <a:p>
            <a:pPr marL="0" indent="0" algn="ctr">
              <a:lnSpc>
                <a:spcPts val="2700"/>
              </a:lnSpc>
              <a:buNone/>
            </a:pPr>
            <a:r>
              <a:rPr lang="en-US" sz="2700" dirty="0">
                <a:solidFill>
                  <a:srgbClr val="272525"/>
                </a:solidFill>
                <a:latin typeface="Source Serif 4 Semi Bold" pitchFamily="34" charset="0"/>
                <a:ea typeface="Source Serif 4 Semi Bold" pitchFamily="34" charset="-122"/>
                <a:cs typeface="Source Serif 4 Semi Bold" pitchFamily="34" charset="-120"/>
              </a:rPr>
              <a:t>98.5%</a:t>
            </a:r>
            <a:endParaRPr lang="en-US" sz="2700" dirty="0"/>
          </a:p>
        </p:txBody>
      </p:sp>
      <p:sp>
        <p:nvSpPr>
          <p:cNvPr id="5" name="Text 3"/>
          <p:cNvSpPr/>
          <p:nvPr/>
        </p:nvSpPr>
        <p:spPr>
          <a:xfrm>
            <a:off x="1462207" y="1688663"/>
            <a:ext cx="1232059" cy="153948"/>
          </a:xfrm>
          <a:prstGeom prst="rect">
            <a:avLst/>
          </a:prstGeom>
          <a:noFill/>
          <a:ln/>
        </p:spPr>
        <p:txBody>
          <a:bodyPr wrap="none" lIns="0" tIns="0" rIns="0" bIns="0" rtlCol="0" anchor="t"/>
          <a:lstStyle/>
          <a:p>
            <a:pPr marL="0" indent="0" algn="ctr">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Accuracy</a:t>
            </a:r>
            <a:endParaRPr lang="en-US" sz="950" dirty="0"/>
          </a:p>
        </p:txBody>
      </p:sp>
      <p:sp>
        <p:nvSpPr>
          <p:cNvPr id="6" name="Text 4"/>
          <p:cNvSpPr/>
          <p:nvPr/>
        </p:nvSpPr>
        <p:spPr>
          <a:xfrm>
            <a:off x="418862" y="1947267"/>
            <a:ext cx="3318867" cy="167640"/>
          </a:xfrm>
          <a:prstGeom prst="rect">
            <a:avLst/>
          </a:prstGeom>
          <a:noFill/>
          <a:ln/>
        </p:spPr>
        <p:txBody>
          <a:bodyPr wrap="none" lIns="0" tIns="0" rIns="0" bIns="0" rtlCol="0" anchor="t"/>
          <a:lstStyle/>
          <a:p>
            <a:pPr marL="0" indent="0" algn="ctr">
              <a:lnSpc>
                <a:spcPts val="1300"/>
              </a:lnSpc>
              <a:buNone/>
            </a:pPr>
            <a:r>
              <a:rPr lang="en-US" sz="800" dirty="0">
                <a:solidFill>
                  <a:srgbClr val="272525"/>
                </a:solidFill>
                <a:latin typeface="Source Sans 3" pitchFamily="34" charset="0"/>
                <a:ea typeface="Source Sans 3" pitchFamily="34" charset="-122"/>
                <a:cs typeface="Source Sans 3" pitchFamily="34" charset="-120"/>
              </a:rPr>
              <a:t>Overall correctness</a:t>
            </a:r>
            <a:endParaRPr lang="en-US" sz="800" dirty="0"/>
          </a:p>
        </p:txBody>
      </p:sp>
      <p:sp>
        <p:nvSpPr>
          <p:cNvPr id="7" name="Text 5"/>
          <p:cNvSpPr/>
          <p:nvPr/>
        </p:nvSpPr>
        <p:spPr>
          <a:xfrm>
            <a:off x="3868579" y="1212413"/>
            <a:ext cx="3318867" cy="345519"/>
          </a:xfrm>
          <a:prstGeom prst="rect">
            <a:avLst/>
          </a:prstGeom>
          <a:noFill/>
          <a:ln/>
        </p:spPr>
        <p:txBody>
          <a:bodyPr wrap="none" lIns="0" tIns="0" rIns="0" bIns="0" rtlCol="0" anchor="t"/>
          <a:lstStyle/>
          <a:p>
            <a:pPr marL="0" indent="0" algn="ctr">
              <a:lnSpc>
                <a:spcPts val="2700"/>
              </a:lnSpc>
              <a:buNone/>
            </a:pPr>
            <a:r>
              <a:rPr lang="en-US" sz="2700" dirty="0">
                <a:solidFill>
                  <a:srgbClr val="272525"/>
                </a:solidFill>
                <a:latin typeface="Source Serif 4 Semi Bold" pitchFamily="34" charset="0"/>
                <a:ea typeface="Source Serif 4 Semi Bold" pitchFamily="34" charset="-122"/>
                <a:cs typeface="Source Serif 4 Semi Bold" pitchFamily="34" charset="-120"/>
              </a:rPr>
              <a:t>97.8%</a:t>
            </a:r>
            <a:endParaRPr lang="en-US" sz="2700" dirty="0"/>
          </a:p>
        </p:txBody>
      </p:sp>
      <p:sp>
        <p:nvSpPr>
          <p:cNvPr id="8" name="Text 6"/>
          <p:cNvSpPr/>
          <p:nvPr/>
        </p:nvSpPr>
        <p:spPr>
          <a:xfrm>
            <a:off x="4911923" y="1688663"/>
            <a:ext cx="1232059" cy="153948"/>
          </a:xfrm>
          <a:prstGeom prst="rect">
            <a:avLst/>
          </a:prstGeom>
          <a:noFill/>
          <a:ln/>
        </p:spPr>
        <p:txBody>
          <a:bodyPr wrap="none" lIns="0" tIns="0" rIns="0" bIns="0" rtlCol="0" anchor="t"/>
          <a:lstStyle/>
          <a:p>
            <a:pPr marL="0" indent="0" algn="ctr">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Precision</a:t>
            </a:r>
            <a:endParaRPr lang="en-US" sz="950" dirty="0"/>
          </a:p>
        </p:txBody>
      </p:sp>
      <p:sp>
        <p:nvSpPr>
          <p:cNvPr id="9" name="Text 7"/>
          <p:cNvSpPr/>
          <p:nvPr/>
        </p:nvSpPr>
        <p:spPr>
          <a:xfrm>
            <a:off x="3868579" y="1947267"/>
            <a:ext cx="3318867" cy="167640"/>
          </a:xfrm>
          <a:prstGeom prst="rect">
            <a:avLst/>
          </a:prstGeom>
          <a:noFill/>
          <a:ln/>
        </p:spPr>
        <p:txBody>
          <a:bodyPr wrap="none" lIns="0" tIns="0" rIns="0" bIns="0" rtlCol="0" anchor="t"/>
          <a:lstStyle/>
          <a:p>
            <a:pPr marL="0" indent="0" algn="ctr">
              <a:lnSpc>
                <a:spcPts val="1300"/>
              </a:lnSpc>
              <a:buNone/>
            </a:pPr>
            <a:r>
              <a:rPr lang="en-US" sz="800" dirty="0">
                <a:solidFill>
                  <a:srgbClr val="272525"/>
                </a:solidFill>
                <a:latin typeface="Source Sans 3" pitchFamily="34" charset="0"/>
                <a:ea typeface="Source Sans 3" pitchFamily="34" charset="-122"/>
                <a:cs typeface="Source Sans 3" pitchFamily="34" charset="-120"/>
              </a:rPr>
              <a:t>Positive prediction accuracy</a:t>
            </a:r>
            <a:endParaRPr lang="en-US" sz="800" dirty="0"/>
          </a:p>
        </p:txBody>
      </p:sp>
      <p:sp>
        <p:nvSpPr>
          <p:cNvPr id="10" name="Text 8"/>
          <p:cNvSpPr/>
          <p:nvPr/>
        </p:nvSpPr>
        <p:spPr>
          <a:xfrm>
            <a:off x="418862" y="2376607"/>
            <a:ext cx="3318867" cy="345519"/>
          </a:xfrm>
          <a:prstGeom prst="rect">
            <a:avLst/>
          </a:prstGeom>
          <a:noFill/>
          <a:ln/>
        </p:spPr>
        <p:txBody>
          <a:bodyPr wrap="none" lIns="0" tIns="0" rIns="0" bIns="0" rtlCol="0" anchor="t"/>
          <a:lstStyle/>
          <a:p>
            <a:pPr marL="0" indent="0" algn="ctr">
              <a:lnSpc>
                <a:spcPts val="2700"/>
              </a:lnSpc>
              <a:buNone/>
            </a:pPr>
            <a:r>
              <a:rPr lang="en-US" sz="2700" dirty="0">
                <a:solidFill>
                  <a:srgbClr val="272525"/>
                </a:solidFill>
                <a:latin typeface="Source Serif 4 Semi Bold" pitchFamily="34" charset="0"/>
                <a:ea typeface="Source Serif 4 Semi Bold" pitchFamily="34" charset="-122"/>
                <a:cs typeface="Source Serif 4 Semi Bold" pitchFamily="34" charset="-120"/>
              </a:rPr>
              <a:t>99.2%</a:t>
            </a:r>
            <a:endParaRPr lang="en-US" sz="2700" dirty="0"/>
          </a:p>
        </p:txBody>
      </p:sp>
      <p:sp>
        <p:nvSpPr>
          <p:cNvPr id="11" name="Text 9"/>
          <p:cNvSpPr/>
          <p:nvPr/>
        </p:nvSpPr>
        <p:spPr>
          <a:xfrm>
            <a:off x="1462207" y="2852857"/>
            <a:ext cx="1232059" cy="153948"/>
          </a:xfrm>
          <a:prstGeom prst="rect">
            <a:avLst/>
          </a:prstGeom>
          <a:noFill/>
          <a:ln/>
        </p:spPr>
        <p:txBody>
          <a:bodyPr wrap="none" lIns="0" tIns="0" rIns="0" bIns="0" rtlCol="0" anchor="t"/>
          <a:lstStyle/>
          <a:p>
            <a:pPr marL="0" indent="0" algn="ctr">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Recall</a:t>
            </a:r>
            <a:endParaRPr lang="en-US" sz="950" dirty="0"/>
          </a:p>
        </p:txBody>
      </p:sp>
      <p:sp>
        <p:nvSpPr>
          <p:cNvPr id="12" name="Text 10"/>
          <p:cNvSpPr/>
          <p:nvPr/>
        </p:nvSpPr>
        <p:spPr>
          <a:xfrm>
            <a:off x="418862" y="3111460"/>
            <a:ext cx="3318867" cy="167640"/>
          </a:xfrm>
          <a:prstGeom prst="rect">
            <a:avLst/>
          </a:prstGeom>
          <a:noFill/>
          <a:ln/>
        </p:spPr>
        <p:txBody>
          <a:bodyPr wrap="none" lIns="0" tIns="0" rIns="0" bIns="0" rtlCol="0" anchor="t"/>
          <a:lstStyle/>
          <a:p>
            <a:pPr marL="0" indent="0" algn="ctr">
              <a:lnSpc>
                <a:spcPts val="1300"/>
              </a:lnSpc>
              <a:buNone/>
            </a:pPr>
            <a:r>
              <a:rPr lang="en-US" sz="800" dirty="0">
                <a:solidFill>
                  <a:srgbClr val="272525"/>
                </a:solidFill>
                <a:latin typeface="Source Sans 3" pitchFamily="34" charset="0"/>
                <a:ea typeface="Source Sans 3" pitchFamily="34" charset="-122"/>
                <a:cs typeface="Source Sans 3" pitchFamily="34" charset="-120"/>
              </a:rPr>
              <a:t>True positive detection rate</a:t>
            </a:r>
            <a:endParaRPr lang="en-US" sz="800" dirty="0"/>
          </a:p>
        </p:txBody>
      </p:sp>
      <p:sp>
        <p:nvSpPr>
          <p:cNvPr id="13" name="Text 11"/>
          <p:cNvSpPr/>
          <p:nvPr/>
        </p:nvSpPr>
        <p:spPr>
          <a:xfrm>
            <a:off x="3868579" y="2376607"/>
            <a:ext cx="3318867" cy="345519"/>
          </a:xfrm>
          <a:prstGeom prst="rect">
            <a:avLst/>
          </a:prstGeom>
          <a:noFill/>
          <a:ln/>
        </p:spPr>
        <p:txBody>
          <a:bodyPr wrap="none" lIns="0" tIns="0" rIns="0" bIns="0" rtlCol="0" anchor="t"/>
          <a:lstStyle/>
          <a:p>
            <a:pPr marL="0" indent="0" algn="ctr">
              <a:lnSpc>
                <a:spcPts val="2700"/>
              </a:lnSpc>
              <a:buNone/>
            </a:pPr>
            <a:r>
              <a:rPr lang="en-US" sz="2700" dirty="0">
                <a:solidFill>
                  <a:srgbClr val="272525"/>
                </a:solidFill>
                <a:latin typeface="Source Serif 4 Semi Bold" pitchFamily="34" charset="0"/>
                <a:ea typeface="Source Serif 4 Semi Bold" pitchFamily="34" charset="-122"/>
                <a:cs typeface="Source Serif 4 Semi Bold" pitchFamily="34" charset="-120"/>
              </a:rPr>
              <a:t>98.5%</a:t>
            </a:r>
            <a:endParaRPr lang="en-US" sz="2700" dirty="0"/>
          </a:p>
        </p:txBody>
      </p:sp>
      <p:sp>
        <p:nvSpPr>
          <p:cNvPr id="14" name="Text 12"/>
          <p:cNvSpPr/>
          <p:nvPr/>
        </p:nvSpPr>
        <p:spPr>
          <a:xfrm>
            <a:off x="4911923" y="2852857"/>
            <a:ext cx="1232059" cy="153948"/>
          </a:xfrm>
          <a:prstGeom prst="rect">
            <a:avLst/>
          </a:prstGeom>
          <a:noFill/>
          <a:ln/>
        </p:spPr>
        <p:txBody>
          <a:bodyPr wrap="none" lIns="0" tIns="0" rIns="0" bIns="0" rtlCol="0" anchor="t"/>
          <a:lstStyle/>
          <a:p>
            <a:pPr marL="0" indent="0" algn="ctr">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F1-Score</a:t>
            </a:r>
            <a:endParaRPr lang="en-US" sz="950" dirty="0"/>
          </a:p>
        </p:txBody>
      </p:sp>
      <p:sp>
        <p:nvSpPr>
          <p:cNvPr id="15" name="Text 13"/>
          <p:cNvSpPr/>
          <p:nvPr/>
        </p:nvSpPr>
        <p:spPr>
          <a:xfrm>
            <a:off x="3868579" y="3111460"/>
            <a:ext cx="3318867" cy="167640"/>
          </a:xfrm>
          <a:prstGeom prst="rect">
            <a:avLst/>
          </a:prstGeom>
          <a:noFill/>
          <a:ln/>
        </p:spPr>
        <p:txBody>
          <a:bodyPr wrap="none" lIns="0" tIns="0" rIns="0" bIns="0" rtlCol="0" anchor="t"/>
          <a:lstStyle/>
          <a:p>
            <a:pPr marL="0" indent="0" algn="ctr">
              <a:lnSpc>
                <a:spcPts val="1300"/>
              </a:lnSpc>
              <a:buNone/>
            </a:pPr>
            <a:r>
              <a:rPr lang="en-US" sz="800" dirty="0">
                <a:solidFill>
                  <a:srgbClr val="272525"/>
                </a:solidFill>
                <a:latin typeface="Source Sans 3" pitchFamily="34" charset="0"/>
                <a:ea typeface="Source Sans 3" pitchFamily="34" charset="-122"/>
                <a:cs typeface="Source Sans 3" pitchFamily="34" charset="-120"/>
              </a:rPr>
              <a:t>Harmonic mean</a:t>
            </a:r>
            <a:endParaRPr lang="en-US" sz="800" dirty="0"/>
          </a:p>
        </p:txBody>
      </p:sp>
      <p:sp>
        <p:nvSpPr>
          <p:cNvPr id="16" name="Text 14"/>
          <p:cNvSpPr/>
          <p:nvPr/>
        </p:nvSpPr>
        <p:spPr>
          <a:xfrm>
            <a:off x="418862" y="3396853"/>
            <a:ext cx="1883926"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Confusion Matrix Analysis</a:t>
            </a:r>
            <a:endParaRPr lang="en-US" sz="1150" dirty="0"/>
          </a:p>
        </p:txBody>
      </p:sp>
      <p:sp>
        <p:nvSpPr>
          <p:cNvPr id="17" name="Text 15"/>
          <p:cNvSpPr/>
          <p:nvPr/>
        </p:nvSpPr>
        <p:spPr>
          <a:xfrm>
            <a:off x="418862" y="3686294"/>
            <a:ext cx="6768584"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Our model demonstrated exceptional performance across all metrics on the test set (80 samples):</a:t>
            </a:r>
            <a:endParaRPr lang="en-US" sz="800" dirty="0"/>
          </a:p>
        </p:txBody>
      </p:sp>
      <p:pic>
        <p:nvPicPr>
          <p:cNvPr id="18" name="Image 0" descr="preencoded.png"/>
          <p:cNvPicPr>
            <a:picLocks noChangeAspect="1"/>
          </p:cNvPicPr>
          <p:nvPr/>
        </p:nvPicPr>
        <p:blipFill>
          <a:blip r:embed="rId3"/>
          <a:stretch>
            <a:fillRect/>
          </a:stretch>
        </p:blipFill>
        <p:spPr>
          <a:xfrm>
            <a:off x="418862" y="3971687"/>
            <a:ext cx="6768584" cy="3790355"/>
          </a:xfrm>
          <a:prstGeom prst="rect">
            <a:avLst/>
          </a:prstGeom>
        </p:spPr>
      </p:pic>
      <p:sp>
        <p:nvSpPr>
          <p:cNvPr id="19" name="Text 16"/>
          <p:cNvSpPr/>
          <p:nvPr/>
        </p:nvSpPr>
        <p:spPr>
          <a:xfrm>
            <a:off x="418862" y="7879794"/>
            <a:ext cx="6768584" cy="335280"/>
          </a:xfrm>
          <a:prstGeom prst="rect">
            <a:avLst/>
          </a:prstGeom>
          <a:noFill/>
          <a:ln/>
        </p:spPr>
        <p:txBody>
          <a:bodyPr wrap="squar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The confusion matrix reveals </a:t>
            </a:r>
            <a:r>
              <a:rPr lang="en-US" sz="800" b="1" dirty="0">
                <a:solidFill>
                  <a:srgbClr val="BE49DF"/>
                </a:solidFill>
                <a:latin typeface="Source Sans 3" pitchFamily="34" charset="0"/>
                <a:ea typeface="Source Sans 3" pitchFamily="34" charset="-122"/>
                <a:cs typeface="Source Sans 3" pitchFamily="34" charset="-120"/>
              </a:rPr>
              <a:t>zero false negatives</a:t>
            </a:r>
            <a:r>
              <a:rPr lang="en-US" sz="800" dirty="0">
                <a:solidFill>
                  <a:srgbClr val="272525"/>
                </a:solidFill>
                <a:latin typeface="Source Sans 3" pitchFamily="34" charset="0"/>
                <a:ea typeface="Source Sans 3" pitchFamily="34" charset="-122"/>
                <a:cs typeface="Source Sans 3" pitchFamily="34" charset="-120"/>
              </a:rPr>
              <a:t>, meaning no CKD cases were missed—a critical achievement for clinical screening applications where false negatives can delay life-saving treatment.</a:t>
            </a:r>
            <a:endParaRPr lang="en-US" sz="800" dirty="0"/>
          </a:p>
        </p:txBody>
      </p:sp>
      <p:sp>
        <p:nvSpPr>
          <p:cNvPr id="20" name="Text 17"/>
          <p:cNvSpPr/>
          <p:nvPr/>
        </p:nvSpPr>
        <p:spPr>
          <a:xfrm>
            <a:off x="7450574" y="857607"/>
            <a:ext cx="1925479"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Key Findings &amp; Advantages</a:t>
            </a:r>
            <a:endParaRPr lang="en-US" sz="1150" dirty="0"/>
          </a:p>
        </p:txBody>
      </p:sp>
      <p:sp>
        <p:nvSpPr>
          <p:cNvPr id="21" name="Shape 18"/>
          <p:cNvSpPr/>
          <p:nvPr/>
        </p:nvSpPr>
        <p:spPr>
          <a:xfrm>
            <a:off x="7450574" y="1160145"/>
            <a:ext cx="235625" cy="235625"/>
          </a:xfrm>
          <a:prstGeom prst="roundRect">
            <a:avLst>
              <a:gd name="adj" fmla="val 18668"/>
            </a:avLst>
          </a:prstGeom>
          <a:solidFill>
            <a:srgbClr val="F0D4F7"/>
          </a:solidFill>
          <a:ln w="7620">
            <a:solidFill>
              <a:srgbClr val="D6BADD"/>
            </a:solidFill>
            <a:prstDash val="solid"/>
          </a:ln>
        </p:spPr>
      </p:sp>
      <p:sp>
        <p:nvSpPr>
          <p:cNvPr id="22" name="Text 19"/>
          <p:cNvSpPr/>
          <p:nvPr/>
        </p:nvSpPr>
        <p:spPr>
          <a:xfrm>
            <a:off x="7790855" y="1196102"/>
            <a:ext cx="1362313"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Exceptional Sensitivity</a:t>
            </a:r>
            <a:endParaRPr lang="en-US" sz="950" dirty="0"/>
          </a:p>
        </p:txBody>
      </p:sp>
      <p:sp>
        <p:nvSpPr>
          <p:cNvPr id="23" name="Text 20"/>
          <p:cNvSpPr/>
          <p:nvPr/>
        </p:nvSpPr>
        <p:spPr>
          <a:xfrm>
            <a:off x="7790855" y="1454706"/>
            <a:ext cx="6428303"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99.2% recall ensures nearly all CKD cases are detected, minimizing dangerous false negatives that could delay treatment</a:t>
            </a:r>
            <a:endParaRPr lang="en-US" sz="800" dirty="0"/>
          </a:p>
        </p:txBody>
      </p:sp>
      <p:sp>
        <p:nvSpPr>
          <p:cNvPr id="24" name="Shape 21"/>
          <p:cNvSpPr/>
          <p:nvPr/>
        </p:nvSpPr>
        <p:spPr>
          <a:xfrm>
            <a:off x="7450574" y="1831777"/>
            <a:ext cx="235625" cy="235625"/>
          </a:xfrm>
          <a:prstGeom prst="roundRect">
            <a:avLst>
              <a:gd name="adj" fmla="val 18668"/>
            </a:avLst>
          </a:prstGeom>
          <a:solidFill>
            <a:srgbClr val="F0D4F7"/>
          </a:solidFill>
          <a:ln w="7620">
            <a:solidFill>
              <a:srgbClr val="D6BADD"/>
            </a:solidFill>
            <a:prstDash val="solid"/>
          </a:ln>
        </p:spPr>
      </p:sp>
      <p:sp>
        <p:nvSpPr>
          <p:cNvPr id="25" name="Text 22"/>
          <p:cNvSpPr/>
          <p:nvPr/>
        </p:nvSpPr>
        <p:spPr>
          <a:xfrm>
            <a:off x="7790855" y="1867733"/>
            <a:ext cx="1232059"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High Specificity</a:t>
            </a:r>
            <a:endParaRPr lang="en-US" sz="950" dirty="0"/>
          </a:p>
        </p:txBody>
      </p:sp>
      <p:sp>
        <p:nvSpPr>
          <p:cNvPr id="26" name="Text 23"/>
          <p:cNvSpPr/>
          <p:nvPr/>
        </p:nvSpPr>
        <p:spPr>
          <a:xfrm>
            <a:off x="7790855" y="2126337"/>
            <a:ext cx="6428303"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96.7% specificity reduces unnecessary anxiety and follow-up procedures for healthy patients</a:t>
            </a:r>
            <a:endParaRPr lang="en-US" sz="800" dirty="0"/>
          </a:p>
        </p:txBody>
      </p:sp>
      <p:sp>
        <p:nvSpPr>
          <p:cNvPr id="27" name="Shape 24"/>
          <p:cNvSpPr/>
          <p:nvPr/>
        </p:nvSpPr>
        <p:spPr>
          <a:xfrm>
            <a:off x="7450574" y="2503408"/>
            <a:ext cx="235625" cy="235625"/>
          </a:xfrm>
          <a:prstGeom prst="roundRect">
            <a:avLst>
              <a:gd name="adj" fmla="val 18668"/>
            </a:avLst>
          </a:prstGeom>
          <a:solidFill>
            <a:srgbClr val="F0D4F7"/>
          </a:solidFill>
          <a:ln w="7620">
            <a:solidFill>
              <a:srgbClr val="D6BADD"/>
            </a:solidFill>
            <a:prstDash val="solid"/>
          </a:ln>
        </p:spPr>
      </p:sp>
      <p:sp>
        <p:nvSpPr>
          <p:cNvPr id="28" name="Text 25"/>
          <p:cNvSpPr/>
          <p:nvPr/>
        </p:nvSpPr>
        <p:spPr>
          <a:xfrm>
            <a:off x="7790855" y="2539365"/>
            <a:ext cx="1232059"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Clinical Viability</a:t>
            </a:r>
            <a:endParaRPr lang="en-US" sz="950" dirty="0"/>
          </a:p>
        </p:txBody>
      </p:sp>
      <p:sp>
        <p:nvSpPr>
          <p:cNvPr id="29" name="Text 26"/>
          <p:cNvSpPr/>
          <p:nvPr/>
        </p:nvSpPr>
        <p:spPr>
          <a:xfrm>
            <a:off x="7790855" y="2797969"/>
            <a:ext cx="6428303"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Performance exceeds minimum clinical requirements (typically 90% for screening tools), making the model suitable for real-world deployment</a:t>
            </a:r>
            <a:endParaRPr lang="en-US" sz="800" dirty="0"/>
          </a:p>
        </p:txBody>
      </p:sp>
      <p:pic>
        <p:nvPicPr>
          <p:cNvPr id="30" name="Image 1" descr="preencoded.png"/>
          <p:cNvPicPr>
            <a:picLocks noChangeAspect="1"/>
          </p:cNvPicPr>
          <p:nvPr/>
        </p:nvPicPr>
        <p:blipFill>
          <a:blip r:embed="rId4"/>
          <a:stretch>
            <a:fillRect/>
          </a:stretch>
        </p:blipFill>
        <p:spPr>
          <a:xfrm>
            <a:off x="7450574" y="3083362"/>
            <a:ext cx="7179826" cy="5131712"/>
          </a:xfrm>
          <a:prstGeom prst="rect">
            <a:avLst/>
          </a:prstGeom>
        </p:spPr>
      </p:pic>
      <p:sp>
        <p:nvSpPr>
          <p:cNvPr id="32" name="Text 28"/>
          <p:cNvSpPr/>
          <p:nvPr/>
        </p:nvSpPr>
        <p:spPr>
          <a:xfrm>
            <a:off x="7450574" y="10259139"/>
            <a:ext cx="6768584" cy="335280"/>
          </a:xfrm>
          <a:prstGeom prst="rect">
            <a:avLst/>
          </a:prstGeom>
          <a:noFill/>
          <a:ln/>
        </p:spPr>
        <p:txBody>
          <a:bodyPr wrap="square" lIns="0" tIns="0" rIns="0" bIns="0" rtlCol="0" anchor="t"/>
          <a:lstStyle/>
          <a:p>
            <a:pPr marL="0" indent="0" algn="l">
              <a:lnSpc>
                <a:spcPts val="1300"/>
              </a:lnSpc>
              <a:buNone/>
            </a:pPr>
            <a:r>
              <a:rPr lang="en-US" sz="800" b="1" dirty="0">
                <a:solidFill>
                  <a:srgbClr val="272525"/>
                </a:solidFill>
                <a:latin typeface="Source Sans 3" pitchFamily="34" charset="0"/>
                <a:ea typeface="Source Sans 3" pitchFamily="34" charset="-122"/>
                <a:cs typeface="Source Sans 3" pitchFamily="34" charset="-120"/>
              </a:rPr>
              <a:t>Current Deployment:</a:t>
            </a:r>
            <a:r>
              <a:rPr lang="en-US" sz="800" dirty="0">
                <a:solidFill>
                  <a:srgbClr val="272525"/>
                </a:solidFill>
                <a:latin typeface="Source Sans 3" pitchFamily="34" charset="0"/>
                <a:ea typeface="Source Sans 3" pitchFamily="34" charset="-122"/>
                <a:cs typeface="Source Sans 3" pitchFamily="34" charset="-120"/>
              </a:rPr>
              <a:t> Web-based interface built with Streamlit allowing clinicians to input patient parameters and receive instant risk assessment with probability scores.</a:t>
            </a:r>
            <a:endParaRPr lang="en-US" sz="800" dirty="0"/>
          </a:p>
        </p:txBody>
      </p:sp>
      <p:sp>
        <p:nvSpPr>
          <p:cNvPr id="33" name="Text 29"/>
          <p:cNvSpPr/>
          <p:nvPr/>
        </p:nvSpPr>
        <p:spPr>
          <a:xfrm>
            <a:off x="7450574" y="10688598"/>
            <a:ext cx="6768584" cy="167640"/>
          </a:xfrm>
          <a:prstGeom prst="rect">
            <a:avLst/>
          </a:prstGeom>
          <a:noFill/>
          <a:ln/>
        </p:spPr>
        <p:txBody>
          <a:bodyPr wrap="none" lIns="0" tIns="0" rIns="0" bIns="0" rtlCol="0" anchor="t"/>
          <a:lstStyle/>
          <a:p>
            <a:pPr marL="0" indent="0" algn="l">
              <a:lnSpc>
                <a:spcPts val="1300"/>
              </a:lnSpc>
              <a:buNone/>
            </a:pPr>
            <a:r>
              <a:rPr lang="en-US" sz="800" b="1" dirty="0">
                <a:solidFill>
                  <a:srgbClr val="272525"/>
                </a:solidFill>
                <a:latin typeface="Source Sans 3" pitchFamily="34" charset="0"/>
                <a:ea typeface="Source Sans 3" pitchFamily="34" charset="-122"/>
                <a:cs typeface="Source Sans 3" pitchFamily="34" charset="-120"/>
              </a:rPr>
              <a:t>Future Enhancements:</a:t>
            </a:r>
            <a:endParaRPr lang="en-US" sz="800" dirty="0"/>
          </a:p>
        </p:txBody>
      </p:sp>
      <p:sp>
        <p:nvSpPr>
          <p:cNvPr id="34" name="Text 30"/>
          <p:cNvSpPr/>
          <p:nvPr/>
        </p:nvSpPr>
        <p:spPr>
          <a:xfrm>
            <a:off x="7450574" y="10950416"/>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Integration with Electronic Health Record (EHR) systems for automated screening</a:t>
            </a:r>
            <a:endParaRPr lang="en-US" sz="800" dirty="0"/>
          </a:p>
        </p:txBody>
      </p:sp>
      <p:sp>
        <p:nvSpPr>
          <p:cNvPr id="35" name="Text 31"/>
          <p:cNvSpPr/>
          <p:nvPr/>
        </p:nvSpPr>
        <p:spPr>
          <a:xfrm>
            <a:off x="7450574" y="11154608"/>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Mobile application for point-of-care testing in rural areas</a:t>
            </a:r>
            <a:endParaRPr lang="en-US" sz="800" dirty="0"/>
          </a:p>
        </p:txBody>
      </p:sp>
      <p:sp>
        <p:nvSpPr>
          <p:cNvPr id="36" name="Text 32"/>
          <p:cNvSpPr/>
          <p:nvPr/>
        </p:nvSpPr>
        <p:spPr>
          <a:xfrm>
            <a:off x="7450574" y="11358801"/>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Ensemble models combining multiple algorithms for improved robustness</a:t>
            </a:r>
            <a:endParaRPr lang="en-US" sz="800" dirty="0"/>
          </a:p>
        </p:txBody>
      </p:sp>
      <p:sp>
        <p:nvSpPr>
          <p:cNvPr id="37" name="Text 33"/>
          <p:cNvSpPr/>
          <p:nvPr/>
        </p:nvSpPr>
        <p:spPr>
          <a:xfrm>
            <a:off x="7450574" y="11562993"/>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Longitudinal monitoring to predict disease progression rates</a:t>
            </a:r>
            <a:endParaRPr lang="en-US" sz="800" dirty="0"/>
          </a:p>
        </p:txBody>
      </p:sp>
      <p:sp>
        <p:nvSpPr>
          <p:cNvPr id="38" name="Text 34"/>
          <p:cNvSpPr/>
          <p:nvPr/>
        </p:nvSpPr>
        <p:spPr>
          <a:xfrm>
            <a:off x="7450574" y="11767185"/>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Expansion to multi-class classification (CKD stage prediction)</a:t>
            </a:r>
            <a:endParaRPr lang="en-US" sz="800" dirty="0"/>
          </a:p>
        </p:txBody>
      </p:sp>
      <p:sp>
        <p:nvSpPr>
          <p:cNvPr id="39" name="Shape 35"/>
          <p:cNvSpPr/>
          <p:nvPr/>
        </p:nvSpPr>
        <p:spPr>
          <a:xfrm>
            <a:off x="7450574" y="12052578"/>
            <a:ext cx="6768584" cy="947738"/>
          </a:xfrm>
          <a:prstGeom prst="roundRect">
            <a:avLst>
              <a:gd name="adj" fmla="val 0"/>
            </a:avLst>
          </a:prstGeom>
          <a:solidFill>
            <a:srgbClr val="E8BEF4"/>
          </a:solidFill>
          <a:ln/>
        </p:spPr>
      </p:sp>
      <p:pic>
        <p:nvPicPr>
          <p:cNvPr id="40" name="Image 2" descr="preencoded.png"/>
          <p:cNvPicPr>
            <a:picLocks noChangeAspect="1"/>
          </p:cNvPicPr>
          <p:nvPr/>
        </p:nvPicPr>
        <p:blipFill>
          <a:blip r:embed="rId5"/>
          <a:stretch>
            <a:fillRect/>
          </a:stretch>
        </p:blipFill>
        <p:spPr>
          <a:xfrm>
            <a:off x="7555230" y="12205930"/>
            <a:ext cx="130850" cy="104656"/>
          </a:xfrm>
          <a:prstGeom prst="rect">
            <a:avLst/>
          </a:prstGeom>
        </p:spPr>
      </p:pic>
      <p:sp>
        <p:nvSpPr>
          <p:cNvPr id="41" name="Text 36"/>
          <p:cNvSpPr/>
          <p:nvPr/>
        </p:nvSpPr>
        <p:spPr>
          <a:xfrm>
            <a:off x="7790736" y="12183308"/>
            <a:ext cx="6323767" cy="670560"/>
          </a:xfrm>
          <a:prstGeom prst="rect">
            <a:avLst/>
          </a:prstGeom>
          <a:noFill/>
          <a:ln/>
        </p:spPr>
        <p:txBody>
          <a:bodyPr wrap="square" lIns="0" tIns="0" rIns="0" bIns="0" rtlCol="0" anchor="t"/>
          <a:lstStyle/>
          <a:p>
            <a:pPr marL="0" indent="0" algn="l">
              <a:lnSpc>
                <a:spcPts val="1300"/>
              </a:lnSpc>
              <a:buNone/>
            </a:pPr>
            <a:r>
              <a:rPr lang="en-US" sz="800" b="1" dirty="0">
                <a:solidFill>
                  <a:srgbClr val="000000"/>
                </a:solidFill>
                <a:latin typeface="Source Sans 3" pitchFamily="34" charset="0"/>
                <a:ea typeface="Source Sans 3" pitchFamily="34" charset="-122"/>
                <a:cs typeface="Source Sans 3" pitchFamily="34" charset="-120"/>
              </a:rPr>
              <a:t>Conclusion:</a:t>
            </a:r>
            <a:r>
              <a:rPr lang="en-US" sz="800" dirty="0">
                <a:solidFill>
                  <a:srgbClr val="000000"/>
                </a:solidFill>
                <a:latin typeface="Source Sans 3" pitchFamily="34" charset="0"/>
                <a:ea typeface="Source Sans 3" pitchFamily="34" charset="-122"/>
                <a:cs typeface="Source Sans 3" pitchFamily="34" charset="-120"/>
              </a:rPr>
              <a:t> Our machine learning approach successfully demonstrates that logistic regression can achieve clinically viable CKD detection with 98.5% accuracy. This automated system has potential to improve early detection rates, reduce diagnostic delays, and ultimately improve patient outcomes through timely intervention. The interpretable nature of the model ensures clinical acceptance while maintaining high performance standards.</a:t>
            </a:r>
            <a:endParaRPr lang="en-US" sz="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1000" fill="hold"/>
                                        <p:tgtEl>
                                          <p:spTgt spid="18"/>
                                        </p:tgtEl>
                                        <p:attrNameLst>
                                          <p:attrName>ppt_w</p:attrName>
                                        </p:attrNameLst>
                                      </p:cBhvr>
                                      <p:tavLst>
                                        <p:tav tm="0">
                                          <p:val>
                                            <p:strVal val="#ppt_w*0.70"/>
                                          </p:val>
                                        </p:tav>
                                        <p:tav tm="100000">
                                          <p:val>
                                            <p:strVal val="#ppt_w"/>
                                          </p:val>
                                        </p:tav>
                                      </p:tavLst>
                                    </p:anim>
                                    <p:anim calcmode="lin" valueType="num">
                                      <p:cBhvr>
                                        <p:cTn id="8" dur="1000" fill="hold"/>
                                        <p:tgtEl>
                                          <p:spTgt spid="18"/>
                                        </p:tgtEl>
                                        <p:attrNameLst>
                                          <p:attrName>ppt_h</p:attrName>
                                        </p:attrNameLst>
                                      </p:cBhvr>
                                      <p:tavLst>
                                        <p:tav tm="0">
                                          <p:val>
                                            <p:strVal val="#ppt_h"/>
                                          </p:val>
                                        </p:tav>
                                        <p:tav tm="100000">
                                          <p:val>
                                            <p:strVal val="#ppt_h"/>
                                          </p:val>
                                        </p:tav>
                                      </p:tavLst>
                                    </p:anim>
                                    <p:animEffect transition="in" filter="fade">
                                      <p:cBhvr>
                                        <p:cTn id="9" dur="1000"/>
                                        <p:tgtEl>
                                          <p:spTgt spid="18"/>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randombar(horizontal)">
                                      <p:cBhvr>
                                        <p:cTn id="1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838C41-E6BC-501F-A790-31420F110F7D}"/>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027680" y="2042160"/>
            <a:ext cx="8940799" cy="5039359"/>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1584642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nodeType="clickEffect">
                                  <p:stCondLst>
                                    <p:cond delay="0"/>
                                  </p:stCondLst>
                                  <p:childTnLst>
                                    <p:animEffect transition="out" filter="fade">
                                      <p:cBhvr>
                                        <p:cTn id="6" dur="2000"/>
                                        <p:tgtEl>
                                          <p:spTgt spid="3"/>
                                        </p:tgtEl>
                                      </p:cBhvr>
                                    </p:animEffect>
                                    <p:anim calcmode="lin" valueType="num">
                                      <p:cBhvr>
                                        <p:cTn id="7" dur="2000"/>
                                        <p:tgtEl>
                                          <p:spTgt spid="3"/>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2000"/>
                                        <p:tgtEl>
                                          <p:spTgt spid="3"/>
                                        </p:tgtEl>
                                        <p:attrNameLst>
                                          <p:attrName>ppt_h</p:attrName>
                                        </p:attrNameLst>
                                      </p:cBhvr>
                                      <p:tavLst>
                                        <p:tav tm="0">
                                          <p:val>
                                            <p:strVal val="ppt_h"/>
                                          </p:val>
                                        </p:tav>
                                        <p:tav tm="100000">
                                          <p:val>
                                            <p:strVal val="ppt_h"/>
                                          </p:val>
                                        </p:tav>
                                      </p:tavLst>
                                    </p:anim>
                                    <p:set>
                                      <p:cBhvr>
                                        <p:cTn id="9" dur="1" fill="hold">
                                          <p:stCondLst>
                                            <p:cond delay="19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17577" y="424577"/>
            <a:ext cx="10390703" cy="454223"/>
          </a:xfrm>
          <a:prstGeom prst="rect">
            <a:avLst/>
          </a:prstGeom>
          <a:noFill/>
          <a:ln/>
        </p:spPr>
        <p:txBody>
          <a:bodyPr wrap="none" lIns="0" tIns="0" rIns="0" bIns="0" rtlCol="0" anchor="t"/>
          <a:lstStyle/>
          <a:p>
            <a:pPr marL="0" indent="0" algn="l">
              <a:lnSpc>
                <a:spcPts val="3550"/>
              </a:lnSpc>
              <a:buNone/>
            </a:pPr>
            <a:r>
              <a:rPr lang="en-US" sz="2850" dirty="0">
                <a:solidFill>
                  <a:srgbClr val="000000"/>
                </a:solidFill>
                <a:latin typeface="Source Serif 4 Semi Bold" pitchFamily="34" charset="0"/>
                <a:ea typeface="Source Serif 4 Semi Bold" pitchFamily="34" charset="-122"/>
                <a:cs typeface="Source Serif 4 Semi Bold" pitchFamily="34" charset="-120"/>
              </a:rPr>
              <a:t>Introduction: The Global Burden of Chronic Kidney Disease</a:t>
            </a:r>
            <a:endParaRPr lang="en-US" sz="2850" dirty="0"/>
          </a:p>
        </p:txBody>
      </p:sp>
      <p:sp>
        <p:nvSpPr>
          <p:cNvPr id="3" name="Text 1"/>
          <p:cNvSpPr/>
          <p:nvPr/>
        </p:nvSpPr>
        <p:spPr>
          <a:xfrm>
            <a:off x="617577" y="1249323"/>
            <a:ext cx="7197804" cy="1235273"/>
          </a:xfrm>
          <a:prstGeom prst="rect">
            <a:avLst/>
          </a:prstGeom>
          <a:noFill/>
          <a:ln/>
        </p:spPr>
        <p:txBody>
          <a:bodyPr wrap="square" lIns="0" tIns="0" rIns="0" bIns="0" rtlCol="0" anchor="t"/>
          <a:lstStyle/>
          <a:p>
            <a:pPr marL="0" indent="0" algn="l">
              <a:lnSpc>
                <a:spcPts val="1900"/>
              </a:lnSpc>
              <a:buNone/>
            </a:pPr>
            <a:r>
              <a:rPr lang="en-US" sz="1200" dirty="0">
                <a:solidFill>
                  <a:srgbClr val="272525"/>
                </a:solidFill>
                <a:latin typeface="Source Sans 3" pitchFamily="34" charset="0"/>
                <a:ea typeface="Source Sans 3" pitchFamily="34" charset="-122"/>
                <a:cs typeface="Source Sans 3" pitchFamily="34" charset="-120"/>
              </a:rPr>
              <a:t>Chronic Kidney Disease (CKD) represents one of the most significant public health challenges of our time, affecting approximately 850 million people worldwide. This progressive condition involves the gradual loss of kidney function over months or years, often remaining asymptomatic until reaching advanced stages. The kidneys, vital organs responsible for filtering waste products and excess fluids from the blood, maintaining electrolyte balance, and regulating blood pressure, undergo irreversible damage in CKD patients.</a:t>
            </a:r>
            <a:endParaRPr lang="en-US" sz="1200" dirty="0"/>
          </a:p>
        </p:txBody>
      </p:sp>
      <p:sp>
        <p:nvSpPr>
          <p:cNvPr id="4" name="Text 2"/>
          <p:cNvSpPr/>
          <p:nvPr/>
        </p:nvSpPr>
        <p:spPr>
          <a:xfrm>
            <a:off x="617577" y="2623542"/>
            <a:ext cx="7197804" cy="988219"/>
          </a:xfrm>
          <a:prstGeom prst="rect">
            <a:avLst/>
          </a:prstGeom>
          <a:noFill/>
          <a:ln/>
        </p:spPr>
        <p:txBody>
          <a:bodyPr wrap="square" lIns="0" tIns="0" rIns="0" bIns="0" rtlCol="0" anchor="t"/>
          <a:lstStyle/>
          <a:p>
            <a:pPr marL="0" indent="0" algn="l">
              <a:lnSpc>
                <a:spcPts val="1900"/>
              </a:lnSpc>
              <a:buNone/>
            </a:pPr>
            <a:r>
              <a:rPr lang="en-US" sz="1200" dirty="0">
                <a:solidFill>
                  <a:srgbClr val="272525"/>
                </a:solidFill>
                <a:latin typeface="Source Sans 3" pitchFamily="34" charset="0"/>
                <a:ea typeface="Source Sans 3" pitchFamily="34" charset="-122"/>
                <a:cs typeface="Source Sans 3" pitchFamily="34" charset="-120"/>
              </a:rPr>
              <a:t>The silent nature of CKD makes early detection critically important yet challenging. Traditional diagnostic approaches rely heavily on periodic laboratory testing and clinical assessment, which may miss the optimal intervention window. As healthcare systems globally face increasing CKD prevalence driven by rising diabetes and hypertension rates, there is an urgent need for more efficient, accessible, and accurate diagnostic tools.</a:t>
            </a:r>
            <a:endParaRPr lang="en-US" sz="1200" dirty="0"/>
          </a:p>
        </p:txBody>
      </p:sp>
      <p:sp>
        <p:nvSpPr>
          <p:cNvPr id="5" name="Text 3"/>
          <p:cNvSpPr/>
          <p:nvPr/>
        </p:nvSpPr>
        <p:spPr>
          <a:xfrm>
            <a:off x="617577" y="3750707"/>
            <a:ext cx="7197804" cy="1235273"/>
          </a:xfrm>
          <a:prstGeom prst="rect">
            <a:avLst/>
          </a:prstGeom>
          <a:noFill/>
          <a:ln/>
        </p:spPr>
        <p:txBody>
          <a:bodyPr wrap="square" lIns="0" tIns="0" rIns="0" bIns="0" rtlCol="0" anchor="t"/>
          <a:lstStyle/>
          <a:p>
            <a:pPr marL="0" indent="0" algn="l">
              <a:lnSpc>
                <a:spcPts val="1900"/>
              </a:lnSpc>
              <a:buNone/>
            </a:pPr>
            <a:r>
              <a:rPr lang="en-US" sz="1200" dirty="0">
                <a:solidFill>
                  <a:srgbClr val="FFFFFF"/>
                </a:solidFill>
                <a:highlight>
                  <a:srgbClr val="BE49DF"/>
                </a:highlight>
                <a:latin typeface="Source Sans 3" pitchFamily="34" charset="0"/>
                <a:ea typeface="Source Sans 3" pitchFamily="34" charset="-122"/>
                <a:cs typeface="Source Sans 3" pitchFamily="34" charset="-120"/>
              </a:rPr>
              <a:t>Machine learning offers a transformative approach to CKD detection</a:t>
            </a:r>
            <a:r>
              <a:rPr lang="en-US" sz="1200" dirty="0">
                <a:solidFill>
                  <a:srgbClr val="272525"/>
                </a:solidFill>
                <a:latin typeface="Source Sans 3" pitchFamily="34" charset="0"/>
                <a:ea typeface="Source Sans 3" pitchFamily="34" charset="-122"/>
                <a:cs typeface="Source Sans 3" pitchFamily="34" charset="-120"/>
              </a:rPr>
              <a:t>, enabling automated analysis of complex biomedical data patterns that may elude traditional diagnostic methods. By leveraging computational algorithms trained on comprehensive patient datasets, we can develop predictive models that identify at-risk individuals earlier, facilitate timely interventions, and potentially prevent disease progression to end-stage renal disease requiring dialysis or transplantation.</a:t>
            </a:r>
            <a:endParaRPr lang="en-US" sz="1200" dirty="0"/>
          </a:p>
        </p:txBody>
      </p:sp>
      <p:pic>
        <p:nvPicPr>
          <p:cNvPr id="6" name="Image 0" descr="preencoded.png"/>
          <p:cNvPicPr>
            <a:picLocks noChangeAspect="1"/>
          </p:cNvPicPr>
          <p:nvPr/>
        </p:nvPicPr>
        <p:blipFill>
          <a:blip r:embed="rId3"/>
          <a:stretch>
            <a:fillRect/>
          </a:stretch>
        </p:blipFill>
        <p:spPr>
          <a:xfrm>
            <a:off x="8199715" y="1284089"/>
            <a:ext cx="5820608" cy="5820608"/>
          </a:xfrm>
          <a:prstGeom prst="rect">
            <a:avLst/>
          </a:prstGeom>
        </p:spPr>
      </p:pic>
      <p:sp>
        <p:nvSpPr>
          <p:cNvPr id="7" name="Shape 4"/>
          <p:cNvSpPr/>
          <p:nvPr/>
        </p:nvSpPr>
        <p:spPr>
          <a:xfrm>
            <a:off x="8199715" y="7278410"/>
            <a:ext cx="5820608" cy="1150144"/>
          </a:xfrm>
          <a:prstGeom prst="roundRect">
            <a:avLst>
              <a:gd name="adj" fmla="val 5639"/>
            </a:avLst>
          </a:prstGeom>
          <a:solidFill>
            <a:srgbClr val="E8BEF4"/>
          </a:solidFill>
          <a:ln/>
        </p:spPr>
      </p:sp>
      <p:pic>
        <p:nvPicPr>
          <p:cNvPr id="8" name="Image 1" descr="preencoded.png"/>
          <p:cNvPicPr>
            <a:picLocks noChangeAspect="1"/>
          </p:cNvPicPr>
          <p:nvPr/>
        </p:nvPicPr>
        <p:blipFill>
          <a:blip r:embed="rId4"/>
          <a:stretch>
            <a:fillRect/>
          </a:stretch>
        </p:blipFill>
        <p:spPr>
          <a:xfrm>
            <a:off x="8354020" y="7503914"/>
            <a:ext cx="193000" cy="154305"/>
          </a:xfrm>
          <a:prstGeom prst="rect">
            <a:avLst/>
          </a:prstGeom>
        </p:spPr>
      </p:pic>
      <p:sp>
        <p:nvSpPr>
          <p:cNvPr id="9" name="Text 5"/>
          <p:cNvSpPr/>
          <p:nvPr/>
        </p:nvSpPr>
        <p:spPr>
          <a:xfrm>
            <a:off x="8701326" y="7471291"/>
            <a:ext cx="5164693" cy="741164"/>
          </a:xfrm>
          <a:prstGeom prst="rect">
            <a:avLst/>
          </a:prstGeom>
          <a:noFill/>
          <a:ln/>
        </p:spPr>
        <p:txBody>
          <a:bodyPr wrap="square" lIns="0" tIns="0" rIns="0" bIns="0" rtlCol="0" anchor="t"/>
          <a:lstStyle/>
          <a:p>
            <a:pPr marL="0" indent="0" algn="l">
              <a:lnSpc>
                <a:spcPts val="1900"/>
              </a:lnSpc>
              <a:buNone/>
            </a:pPr>
            <a:r>
              <a:rPr lang="en-US" sz="1200" b="1" dirty="0">
                <a:solidFill>
                  <a:srgbClr val="000000"/>
                </a:solidFill>
                <a:latin typeface="Source Sans 3" pitchFamily="34" charset="0"/>
                <a:ea typeface="Source Sans 3" pitchFamily="34" charset="-122"/>
                <a:cs typeface="Source Sans 3" pitchFamily="34" charset="-120"/>
              </a:rPr>
              <a:t>Key Statistics:</a:t>
            </a:r>
            <a:r>
              <a:rPr lang="en-US" sz="1200" dirty="0">
                <a:solidFill>
                  <a:srgbClr val="000000"/>
                </a:solidFill>
                <a:latin typeface="Source Sans 3" pitchFamily="34" charset="0"/>
                <a:ea typeface="Source Sans 3" pitchFamily="34" charset="-122"/>
                <a:cs typeface="Source Sans 3" pitchFamily="34" charset="-120"/>
              </a:rPr>
              <a:t> CKD affects 10-15% of the global adult population, with incidence rates continuing to rise annually. Early detection can reduce progression to kidney failure by up to 50%.</a:t>
            </a:r>
            <a:endParaRPr lang="en-US" sz="1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xit" presetSubtype="1" fill="hold" grpId="0" nodeType="clickEffect">
                                  <p:stCondLst>
                                    <p:cond delay="0"/>
                                  </p:stCondLst>
                                  <p:childTnLst>
                                    <p:animEffect transition="out" filter="wheel(1)">
                                      <p:cBhvr>
                                        <p:cTn id="6" dur="2000"/>
                                        <p:tgtEl>
                                          <p:spTgt spid="2"/>
                                        </p:tgtEl>
                                      </p:cBhvr>
                                    </p:animEffect>
                                    <p:set>
                                      <p:cBhvr>
                                        <p:cTn id="7" dur="1" fill="hold">
                                          <p:stCondLst>
                                            <p:cond delay="19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45" presetClass="exit" presetSubtype="0" fill="hold" nodeType="clickEffect">
                                  <p:stCondLst>
                                    <p:cond delay="0"/>
                                  </p:stCondLst>
                                  <p:childTnLst>
                                    <p:animEffect transition="out" filter="fade">
                                      <p:cBhvr>
                                        <p:cTn id="11" dur="2000"/>
                                        <p:tgtEl>
                                          <p:spTgt spid="6"/>
                                        </p:tgtEl>
                                      </p:cBhvr>
                                    </p:animEffect>
                                    <p:anim calcmode="lin" valueType="num">
                                      <p:cBhvr>
                                        <p:cTn id="12" dur="2000"/>
                                        <p:tgtEl>
                                          <p:spTgt spid="6"/>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3" dur="2000"/>
                                        <p:tgtEl>
                                          <p:spTgt spid="6"/>
                                        </p:tgtEl>
                                        <p:attrNameLst>
                                          <p:attrName>ppt_h</p:attrName>
                                        </p:attrNameLst>
                                      </p:cBhvr>
                                      <p:tavLst>
                                        <p:tav tm="0">
                                          <p:val>
                                            <p:strVal val="ppt_h"/>
                                          </p:val>
                                        </p:tav>
                                        <p:tav tm="100000">
                                          <p:val>
                                            <p:strVal val="ppt_h"/>
                                          </p:val>
                                        </p:tav>
                                      </p:tavLst>
                                    </p:anim>
                                    <p:set>
                                      <p:cBhvr>
                                        <p:cTn id="14" dur="1" fill="hold">
                                          <p:stCondLst>
                                            <p:cond delay="1999"/>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26" presetClass="emph" presetSubtype="0" fill="hold" grpId="0" nodeType="clickEffect">
                                  <p:stCondLst>
                                    <p:cond delay="0"/>
                                  </p:stCondLst>
                                  <p:childTnLst>
                                    <p:animEffect transition="out" filter="fade">
                                      <p:cBhvr>
                                        <p:cTn id="18" dur="500" tmFilter="0, 0; .2, .5; .8, .5; 1, 0"/>
                                        <p:tgtEl>
                                          <p:spTgt spid="3"/>
                                        </p:tgtEl>
                                      </p:cBhvr>
                                    </p:animEffect>
                                    <p:animScale>
                                      <p:cBhvr>
                                        <p:cTn id="19" dur="250" autoRev="1" fill="hold"/>
                                        <p:tgtEl>
                                          <p:spTgt spid="3"/>
                                        </p:tgtEl>
                                      </p:cBhvr>
                                      <p:by x="105000" y="105000"/>
                                    </p:animScale>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7" presetClass="emph" presetSubtype="2" fill="hold" nodeType="clickEffect">
                                  <p:stCondLst>
                                    <p:cond delay="0"/>
                                  </p:stCondLst>
                                  <p:childTnLst>
                                    <p:animClr clrSpc="rgb" dir="cw">
                                      <p:cBhvr>
                                        <p:cTn id="27" dur="2000" fill="hold"/>
                                        <p:tgtEl>
                                          <p:spTgt spid="5"/>
                                        </p:tgtEl>
                                        <p:attrNameLst>
                                          <p:attrName>stroke.color</p:attrName>
                                        </p:attrNameLst>
                                      </p:cBhvr>
                                      <p:to>
                                        <a:schemeClr val="accent2"/>
                                      </p:to>
                                    </p:animClr>
                                    <p:set>
                                      <p:cBhvr>
                                        <p:cTn id="28" dur="2000" fill="hold"/>
                                        <p:tgtEl>
                                          <p:spTgt spid="5"/>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149934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784146"/>
            <a:ext cx="7730252"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Problem Statement &amp; Motivation</a:t>
            </a:r>
            <a:endParaRPr lang="en-US" sz="3850" dirty="0"/>
          </a:p>
        </p:txBody>
      </p:sp>
      <p:sp>
        <p:nvSpPr>
          <p:cNvPr id="3" name="Shape 1"/>
          <p:cNvSpPr/>
          <p:nvPr/>
        </p:nvSpPr>
        <p:spPr>
          <a:xfrm>
            <a:off x="837724" y="1818918"/>
            <a:ext cx="4178618" cy="4050744"/>
          </a:xfrm>
          <a:prstGeom prst="roundRect">
            <a:avLst>
              <a:gd name="adj" fmla="val 2172"/>
            </a:avLst>
          </a:prstGeom>
          <a:solidFill>
            <a:srgbClr val="F0D4F7"/>
          </a:solidFill>
          <a:ln w="7620">
            <a:solidFill>
              <a:srgbClr val="BE49DF"/>
            </a:solidFill>
            <a:prstDash val="solid"/>
          </a:ln>
        </p:spPr>
      </p:sp>
      <p:sp>
        <p:nvSpPr>
          <p:cNvPr id="4" name="Shape 2"/>
          <p:cNvSpPr/>
          <p:nvPr/>
        </p:nvSpPr>
        <p:spPr>
          <a:xfrm>
            <a:off x="1054775" y="2035969"/>
            <a:ext cx="628293" cy="628293"/>
          </a:xfrm>
          <a:prstGeom prst="roundRect">
            <a:avLst>
              <a:gd name="adj" fmla="val 14552264"/>
            </a:avLst>
          </a:prstGeom>
          <a:solidFill>
            <a:srgbClr val="BE49DF"/>
          </a:solidFill>
          <a:ln/>
        </p:spPr>
      </p:sp>
      <p:pic>
        <p:nvPicPr>
          <p:cNvPr id="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27534" y="2208728"/>
            <a:ext cx="282654" cy="282654"/>
          </a:xfrm>
          <a:prstGeom prst="rect">
            <a:avLst/>
          </a:prstGeom>
        </p:spPr>
      </p:pic>
      <p:sp>
        <p:nvSpPr>
          <p:cNvPr id="6" name="Text 3"/>
          <p:cNvSpPr/>
          <p:nvPr/>
        </p:nvSpPr>
        <p:spPr>
          <a:xfrm>
            <a:off x="1054775" y="2873693"/>
            <a:ext cx="2977277" cy="308015"/>
          </a:xfrm>
          <a:prstGeom prst="rect">
            <a:avLst/>
          </a:prstGeom>
          <a:noFill/>
          <a:ln/>
        </p:spPr>
        <p:txBody>
          <a:bodyPr wrap="non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Late Diagnosis Challenge</a:t>
            </a:r>
            <a:endParaRPr lang="en-US" sz="1900" dirty="0"/>
          </a:p>
        </p:txBody>
      </p:sp>
      <p:sp>
        <p:nvSpPr>
          <p:cNvPr id="7" name="Text 4"/>
          <p:cNvSpPr/>
          <p:nvPr/>
        </p:nvSpPr>
        <p:spPr>
          <a:xfrm>
            <a:off x="1054775" y="3307318"/>
            <a:ext cx="3744516" cy="2345293"/>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Most CKD cases are detected only in advanced stages (Stage 3 or later) when kidney function has already declined significantly. Studies show that up to 90% of people with early-stage CKD are unaware of their condition, missing critical intervention opportunities.</a:t>
            </a:r>
            <a:endParaRPr lang="en-US" sz="1600" dirty="0"/>
          </a:p>
        </p:txBody>
      </p:sp>
      <p:sp>
        <p:nvSpPr>
          <p:cNvPr id="8" name="Shape 5"/>
          <p:cNvSpPr/>
          <p:nvPr/>
        </p:nvSpPr>
        <p:spPr>
          <a:xfrm>
            <a:off x="5225772" y="1818918"/>
            <a:ext cx="4178737" cy="4050744"/>
          </a:xfrm>
          <a:prstGeom prst="roundRect">
            <a:avLst>
              <a:gd name="adj" fmla="val 2172"/>
            </a:avLst>
          </a:prstGeom>
          <a:solidFill>
            <a:srgbClr val="F0D4F7"/>
          </a:solidFill>
          <a:ln w="7620">
            <a:solidFill>
              <a:srgbClr val="BE49DF"/>
            </a:solidFill>
            <a:prstDash val="solid"/>
          </a:ln>
        </p:spPr>
      </p:sp>
      <p:sp>
        <p:nvSpPr>
          <p:cNvPr id="9" name="Shape 6"/>
          <p:cNvSpPr/>
          <p:nvPr/>
        </p:nvSpPr>
        <p:spPr>
          <a:xfrm>
            <a:off x="5442823" y="2035969"/>
            <a:ext cx="628293" cy="628293"/>
          </a:xfrm>
          <a:prstGeom prst="roundRect">
            <a:avLst>
              <a:gd name="adj" fmla="val 14552264"/>
            </a:avLst>
          </a:prstGeom>
          <a:solidFill>
            <a:srgbClr val="BE49DF"/>
          </a:solidFill>
          <a:ln/>
        </p:spPr>
      </p:sp>
      <p:pic>
        <p:nvPicPr>
          <p:cNvPr id="10"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15583" y="2208728"/>
            <a:ext cx="282654" cy="282654"/>
          </a:xfrm>
          <a:prstGeom prst="rect">
            <a:avLst/>
          </a:prstGeom>
        </p:spPr>
      </p:pic>
      <p:sp>
        <p:nvSpPr>
          <p:cNvPr id="11" name="Text 7"/>
          <p:cNvSpPr/>
          <p:nvPr/>
        </p:nvSpPr>
        <p:spPr>
          <a:xfrm>
            <a:off x="5442823" y="2873693"/>
            <a:ext cx="3152418" cy="308015"/>
          </a:xfrm>
          <a:prstGeom prst="rect">
            <a:avLst/>
          </a:prstGeom>
          <a:noFill/>
          <a:ln/>
        </p:spPr>
        <p:txBody>
          <a:bodyPr wrap="non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Healthcare System Burden</a:t>
            </a:r>
            <a:endParaRPr lang="en-US" sz="1900" dirty="0"/>
          </a:p>
        </p:txBody>
      </p:sp>
      <p:sp>
        <p:nvSpPr>
          <p:cNvPr id="12" name="Text 8"/>
          <p:cNvSpPr/>
          <p:nvPr/>
        </p:nvSpPr>
        <p:spPr>
          <a:xfrm>
            <a:off x="5442823" y="3307318"/>
            <a:ext cx="3744635" cy="2345293"/>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Late-stage CKD treatment, including dialysis and transplantation, imposes enormous financial strain on healthcare systems. Annual costs for end-stage renal disease exceed $50 billion in the US alone, with individual patient costs reaching $90,000 per year.</a:t>
            </a:r>
            <a:endParaRPr lang="en-US" sz="1600" dirty="0"/>
          </a:p>
        </p:txBody>
      </p:sp>
      <p:sp>
        <p:nvSpPr>
          <p:cNvPr id="13" name="Shape 9"/>
          <p:cNvSpPr/>
          <p:nvPr/>
        </p:nvSpPr>
        <p:spPr>
          <a:xfrm>
            <a:off x="9613940" y="1818918"/>
            <a:ext cx="4178737" cy="4050744"/>
          </a:xfrm>
          <a:prstGeom prst="roundRect">
            <a:avLst>
              <a:gd name="adj" fmla="val 2172"/>
            </a:avLst>
          </a:prstGeom>
          <a:solidFill>
            <a:srgbClr val="F0D4F7"/>
          </a:solidFill>
          <a:ln w="7620">
            <a:solidFill>
              <a:srgbClr val="BE49DF"/>
            </a:solidFill>
            <a:prstDash val="solid"/>
          </a:ln>
        </p:spPr>
      </p:sp>
      <p:sp>
        <p:nvSpPr>
          <p:cNvPr id="14" name="Shape 10"/>
          <p:cNvSpPr/>
          <p:nvPr/>
        </p:nvSpPr>
        <p:spPr>
          <a:xfrm>
            <a:off x="9830991" y="2035969"/>
            <a:ext cx="628293" cy="628293"/>
          </a:xfrm>
          <a:prstGeom prst="roundRect">
            <a:avLst>
              <a:gd name="adj" fmla="val 14552264"/>
            </a:avLst>
          </a:prstGeom>
          <a:solidFill>
            <a:srgbClr val="BE49DF"/>
          </a:solidFill>
          <a:ln/>
        </p:spPr>
      </p:sp>
      <p:pic>
        <p:nvPicPr>
          <p:cNvPr id="15"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003750" y="2208728"/>
            <a:ext cx="282654" cy="282654"/>
          </a:xfrm>
          <a:prstGeom prst="rect">
            <a:avLst/>
          </a:prstGeom>
        </p:spPr>
      </p:pic>
      <p:sp>
        <p:nvSpPr>
          <p:cNvPr id="16" name="Text 11"/>
          <p:cNvSpPr/>
          <p:nvPr/>
        </p:nvSpPr>
        <p:spPr>
          <a:xfrm>
            <a:off x="9830991" y="2873693"/>
            <a:ext cx="3395424" cy="308015"/>
          </a:xfrm>
          <a:prstGeom prst="rect">
            <a:avLst/>
          </a:prstGeom>
          <a:noFill/>
          <a:ln/>
        </p:spPr>
        <p:txBody>
          <a:bodyPr wrap="non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Manual Analysis Limitations</a:t>
            </a:r>
            <a:endParaRPr lang="en-US" sz="1900" dirty="0"/>
          </a:p>
        </p:txBody>
      </p:sp>
      <p:sp>
        <p:nvSpPr>
          <p:cNvPr id="17" name="Text 12"/>
          <p:cNvSpPr/>
          <p:nvPr/>
        </p:nvSpPr>
        <p:spPr>
          <a:xfrm>
            <a:off x="9830991" y="3307318"/>
            <a:ext cx="3744635" cy="2010251"/>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Traditional diagnostic methods depend on manual interpretation of multiple laboratory parameters by clinicians, a process that is time-consuming, subject to human error, and may not capture subtle patterns indicating early disease.</a:t>
            </a:r>
            <a:endParaRPr lang="en-US" sz="1600" dirty="0"/>
          </a:p>
        </p:txBody>
      </p:sp>
      <p:sp>
        <p:nvSpPr>
          <p:cNvPr id="18" name="Text 13"/>
          <p:cNvSpPr/>
          <p:nvPr/>
        </p:nvSpPr>
        <p:spPr>
          <a:xfrm>
            <a:off x="837724" y="6105287"/>
            <a:ext cx="12954952" cy="1340168"/>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The core problem we address is the </a:t>
            </a:r>
            <a:r>
              <a:rPr lang="en-US" sz="1600" b="1" dirty="0">
                <a:solidFill>
                  <a:srgbClr val="BE49DF"/>
                </a:solidFill>
                <a:latin typeface="Source Sans 3" pitchFamily="34" charset="0"/>
                <a:ea typeface="Source Sans 3" pitchFamily="34" charset="-122"/>
                <a:cs typeface="Source Sans 3" pitchFamily="34" charset="-120"/>
              </a:rPr>
              <a:t>lack of efficient, scalable, and accurate early detection mechanisms</a:t>
            </a:r>
            <a:r>
              <a:rPr lang="en-US" sz="1600" dirty="0">
                <a:solidFill>
                  <a:srgbClr val="272525"/>
                </a:solidFill>
                <a:latin typeface="Source Sans 3" pitchFamily="34" charset="0"/>
                <a:ea typeface="Source Sans 3" pitchFamily="34" charset="-122"/>
                <a:cs typeface="Source Sans 3" pitchFamily="34" charset="-120"/>
              </a:rPr>
              <a:t> for CKD in primary care settings. Current screening protocols are often resource-intensive and not universally applied, particularly in underserved populations where CKD prevalence may be highest. Our machine learning approach aims to democratize access to sophisticated diagnostic capabilities, enabling healthcare providers at all levels to identify at-risk patients promptly and initiate preventive measures before irreversible kidney damage occurs.</a:t>
            </a:r>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xit" presetSubtype="1" fill="hold" grpId="0" nodeType="clickEffect">
                                  <p:stCondLst>
                                    <p:cond delay="0"/>
                                  </p:stCondLst>
                                  <p:childTnLst>
                                    <p:animEffect transition="out" filter="wheel(1)">
                                      <p:cBhvr>
                                        <p:cTn id="6" dur="2000"/>
                                        <p:tgtEl>
                                          <p:spTgt spid="2"/>
                                        </p:tgtEl>
                                      </p:cBhvr>
                                    </p:animEffect>
                                    <p:set>
                                      <p:cBhvr>
                                        <p:cTn id="7" dur="1" fill="hold">
                                          <p:stCondLst>
                                            <p:cond delay="19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circle(in)">
                                      <p:cBhvr>
                                        <p:cTn id="22" dur="20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06398" y="485656"/>
            <a:ext cx="4155638" cy="519351"/>
          </a:xfrm>
          <a:prstGeom prst="rect">
            <a:avLst/>
          </a:prstGeom>
          <a:noFill/>
          <a:ln/>
        </p:spPr>
        <p:txBody>
          <a:bodyPr wrap="none" lIns="0" tIns="0" rIns="0" bIns="0" rtlCol="0" anchor="t"/>
          <a:lstStyle/>
          <a:p>
            <a:pPr marL="0" indent="0" algn="l">
              <a:lnSpc>
                <a:spcPts val="4050"/>
              </a:lnSpc>
              <a:buNone/>
            </a:pPr>
            <a:r>
              <a:rPr lang="en-US" sz="3250" dirty="0">
                <a:solidFill>
                  <a:srgbClr val="000000"/>
                </a:solidFill>
                <a:latin typeface="Source Serif 4 Semi Bold" pitchFamily="34" charset="0"/>
                <a:ea typeface="Source Serif 4 Semi Bold" pitchFamily="34" charset="-122"/>
                <a:cs typeface="Source Serif 4 Semi Bold" pitchFamily="34" charset="-120"/>
              </a:rPr>
              <a:t>Project Objectives</a:t>
            </a:r>
            <a:endParaRPr lang="en-US" sz="3250" dirty="0"/>
          </a:p>
        </p:txBody>
      </p:sp>
      <p:sp>
        <p:nvSpPr>
          <p:cNvPr id="3" name="Text 1"/>
          <p:cNvSpPr/>
          <p:nvPr/>
        </p:nvSpPr>
        <p:spPr>
          <a:xfrm>
            <a:off x="706398" y="1358146"/>
            <a:ext cx="176570" cy="220742"/>
          </a:xfrm>
          <a:prstGeom prst="rect">
            <a:avLst/>
          </a:prstGeom>
          <a:noFill/>
          <a:ln/>
        </p:spPr>
        <p:txBody>
          <a:bodyPr wrap="none" lIns="0" tIns="0" rIns="0" bIns="0" rtlCol="0" anchor="t"/>
          <a:lstStyle/>
          <a:p>
            <a:pPr marL="0" indent="0" algn="l">
              <a:lnSpc>
                <a:spcPts val="2200"/>
              </a:lnSpc>
              <a:buNone/>
            </a:pPr>
            <a:r>
              <a:rPr lang="en-US" sz="1350" dirty="0">
                <a:solidFill>
                  <a:srgbClr val="272525"/>
                </a:solidFill>
                <a:latin typeface="Source Serif 4 Light" pitchFamily="34" charset="0"/>
                <a:ea typeface="Source Serif 4 Light" pitchFamily="34" charset="-122"/>
                <a:cs typeface="Source Serif 4 Light" pitchFamily="34" charset="-120"/>
              </a:rPr>
              <a:t>01</a:t>
            </a:r>
            <a:endParaRPr lang="en-US" sz="1350" dirty="0"/>
          </a:p>
        </p:txBody>
      </p:sp>
      <p:sp>
        <p:nvSpPr>
          <p:cNvPr id="4" name="Shape 2"/>
          <p:cNvSpPr/>
          <p:nvPr/>
        </p:nvSpPr>
        <p:spPr>
          <a:xfrm>
            <a:off x="706398" y="1635323"/>
            <a:ext cx="6520458" cy="22860"/>
          </a:xfrm>
          <a:prstGeom prst="rect">
            <a:avLst/>
          </a:prstGeom>
          <a:solidFill>
            <a:srgbClr val="BE49DF"/>
          </a:solidFill>
          <a:ln/>
        </p:spPr>
      </p:sp>
      <p:sp>
        <p:nvSpPr>
          <p:cNvPr id="5" name="Text 3"/>
          <p:cNvSpPr/>
          <p:nvPr/>
        </p:nvSpPr>
        <p:spPr>
          <a:xfrm>
            <a:off x="706398" y="1769269"/>
            <a:ext cx="2548295" cy="259675"/>
          </a:xfrm>
          <a:prstGeom prst="rect">
            <a:avLst/>
          </a:prstGeom>
          <a:noFill/>
          <a:ln/>
        </p:spPr>
        <p:txBody>
          <a:bodyPr wrap="none" lIns="0" tIns="0" rIns="0" bIns="0" rtlCol="0" anchor="t"/>
          <a:lstStyle/>
          <a:p>
            <a:pPr marL="0" indent="0" algn="l">
              <a:lnSpc>
                <a:spcPts val="2000"/>
              </a:lnSpc>
              <a:buNone/>
            </a:pPr>
            <a:r>
              <a:rPr lang="en-US" sz="1600" dirty="0">
                <a:solidFill>
                  <a:srgbClr val="272525"/>
                </a:solidFill>
                <a:latin typeface="Source Serif 4 Semi Bold" pitchFamily="34" charset="0"/>
                <a:ea typeface="Source Serif 4 Semi Bold" pitchFamily="34" charset="-122"/>
                <a:cs typeface="Source Serif 4 Semi Bold" pitchFamily="34" charset="-120"/>
              </a:rPr>
              <a:t>Develop Predictive Model</a:t>
            </a:r>
            <a:endParaRPr lang="en-US" sz="1600" dirty="0"/>
          </a:p>
        </p:txBody>
      </p:sp>
      <p:sp>
        <p:nvSpPr>
          <p:cNvPr id="6" name="Text 4"/>
          <p:cNvSpPr/>
          <p:nvPr/>
        </p:nvSpPr>
        <p:spPr>
          <a:xfrm>
            <a:off x="706398" y="2134910"/>
            <a:ext cx="6520458" cy="847249"/>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Create a robust machine learning classification model capable of accurately predicting CKD presence based on clinical and laboratory parameters with high sensitivity and specificity.</a:t>
            </a:r>
            <a:endParaRPr lang="en-US" sz="1350" dirty="0"/>
          </a:p>
        </p:txBody>
      </p:sp>
      <p:sp>
        <p:nvSpPr>
          <p:cNvPr id="7" name="Text 5"/>
          <p:cNvSpPr/>
          <p:nvPr/>
        </p:nvSpPr>
        <p:spPr>
          <a:xfrm>
            <a:off x="7403425" y="1358146"/>
            <a:ext cx="176570" cy="220742"/>
          </a:xfrm>
          <a:prstGeom prst="rect">
            <a:avLst/>
          </a:prstGeom>
          <a:noFill/>
          <a:ln/>
        </p:spPr>
        <p:txBody>
          <a:bodyPr wrap="none" lIns="0" tIns="0" rIns="0" bIns="0" rtlCol="0" anchor="t"/>
          <a:lstStyle/>
          <a:p>
            <a:pPr marL="0" indent="0" algn="l">
              <a:lnSpc>
                <a:spcPts val="2200"/>
              </a:lnSpc>
              <a:buNone/>
            </a:pPr>
            <a:r>
              <a:rPr lang="en-US" sz="1350" dirty="0">
                <a:solidFill>
                  <a:srgbClr val="272525"/>
                </a:solidFill>
                <a:latin typeface="Source Serif 4 Light" pitchFamily="34" charset="0"/>
                <a:ea typeface="Source Serif 4 Light" pitchFamily="34" charset="-122"/>
                <a:cs typeface="Source Serif 4 Light" pitchFamily="34" charset="-120"/>
              </a:rPr>
              <a:t>02</a:t>
            </a:r>
            <a:endParaRPr lang="en-US" sz="1350" dirty="0"/>
          </a:p>
        </p:txBody>
      </p:sp>
      <p:sp>
        <p:nvSpPr>
          <p:cNvPr id="8" name="Shape 6"/>
          <p:cNvSpPr/>
          <p:nvPr/>
        </p:nvSpPr>
        <p:spPr>
          <a:xfrm>
            <a:off x="7403425" y="1635323"/>
            <a:ext cx="6520577" cy="22860"/>
          </a:xfrm>
          <a:prstGeom prst="rect">
            <a:avLst/>
          </a:prstGeom>
          <a:solidFill>
            <a:srgbClr val="BE49DF"/>
          </a:solidFill>
          <a:ln/>
        </p:spPr>
      </p:sp>
      <p:sp>
        <p:nvSpPr>
          <p:cNvPr id="9" name="Text 7"/>
          <p:cNvSpPr/>
          <p:nvPr/>
        </p:nvSpPr>
        <p:spPr>
          <a:xfrm>
            <a:off x="7403425" y="1769269"/>
            <a:ext cx="2077760" cy="259675"/>
          </a:xfrm>
          <a:prstGeom prst="rect">
            <a:avLst/>
          </a:prstGeom>
          <a:noFill/>
          <a:ln/>
        </p:spPr>
        <p:txBody>
          <a:bodyPr wrap="none" lIns="0" tIns="0" rIns="0" bIns="0" rtlCol="0" anchor="t"/>
          <a:lstStyle/>
          <a:p>
            <a:pPr marL="0" indent="0" algn="l">
              <a:lnSpc>
                <a:spcPts val="2000"/>
              </a:lnSpc>
              <a:buNone/>
            </a:pPr>
            <a:r>
              <a:rPr lang="en-US" sz="1600" dirty="0">
                <a:solidFill>
                  <a:srgbClr val="272525"/>
                </a:solidFill>
                <a:latin typeface="Source Serif 4 Semi Bold" pitchFamily="34" charset="0"/>
                <a:ea typeface="Source Serif 4 Semi Bold" pitchFamily="34" charset="-122"/>
                <a:cs typeface="Source Serif 4 Semi Bold" pitchFamily="34" charset="-120"/>
              </a:rPr>
              <a:t>Feature Analysis</a:t>
            </a:r>
            <a:endParaRPr lang="en-US" sz="1600" dirty="0"/>
          </a:p>
        </p:txBody>
      </p:sp>
      <p:sp>
        <p:nvSpPr>
          <p:cNvPr id="10" name="Text 8"/>
          <p:cNvSpPr/>
          <p:nvPr/>
        </p:nvSpPr>
        <p:spPr>
          <a:xfrm>
            <a:off x="7403425" y="2134910"/>
            <a:ext cx="6520577" cy="564833"/>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Identify and analyze the most significant clinical features contributing to CKD diagnosis, providing insights into disease mechanisms and risk factor hierarchies.</a:t>
            </a:r>
            <a:endParaRPr lang="en-US" sz="1350" dirty="0"/>
          </a:p>
        </p:txBody>
      </p:sp>
      <p:sp>
        <p:nvSpPr>
          <p:cNvPr id="11" name="Text 9"/>
          <p:cNvSpPr/>
          <p:nvPr/>
        </p:nvSpPr>
        <p:spPr>
          <a:xfrm>
            <a:off x="706398" y="3291126"/>
            <a:ext cx="176570" cy="220742"/>
          </a:xfrm>
          <a:prstGeom prst="rect">
            <a:avLst/>
          </a:prstGeom>
          <a:noFill/>
          <a:ln/>
        </p:spPr>
        <p:txBody>
          <a:bodyPr wrap="none" lIns="0" tIns="0" rIns="0" bIns="0" rtlCol="0" anchor="t"/>
          <a:lstStyle/>
          <a:p>
            <a:pPr marL="0" indent="0" algn="l">
              <a:lnSpc>
                <a:spcPts val="2200"/>
              </a:lnSpc>
              <a:buNone/>
            </a:pPr>
            <a:r>
              <a:rPr lang="en-US" sz="1350" dirty="0">
                <a:solidFill>
                  <a:srgbClr val="272525"/>
                </a:solidFill>
                <a:latin typeface="Source Serif 4 Light" pitchFamily="34" charset="0"/>
                <a:ea typeface="Source Serif 4 Light" pitchFamily="34" charset="-122"/>
                <a:cs typeface="Source Serif 4 Light" pitchFamily="34" charset="-120"/>
              </a:rPr>
              <a:t>03</a:t>
            </a:r>
            <a:endParaRPr lang="en-US" sz="1350" dirty="0"/>
          </a:p>
        </p:txBody>
      </p:sp>
      <p:sp>
        <p:nvSpPr>
          <p:cNvPr id="12" name="Shape 10"/>
          <p:cNvSpPr/>
          <p:nvPr/>
        </p:nvSpPr>
        <p:spPr>
          <a:xfrm>
            <a:off x="706398" y="3568303"/>
            <a:ext cx="6520458" cy="22860"/>
          </a:xfrm>
          <a:prstGeom prst="rect">
            <a:avLst/>
          </a:prstGeom>
          <a:solidFill>
            <a:srgbClr val="BE49DF"/>
          </a:solidFill>
          <a:ln/>
        </p:spPr>
      </p:sp>
      <p:sp>
        <p:nvSpPr>
          <p:cNvPr id="13" name="Text 11"/>
          <p:cNvSpPr/>
          <p:nvPr/>
        </p:nvSpPr>
        <p:spPr>
          <a:xfrm>
            <a:off x="706398" y="3702248"/>
            <a:ext cx="2077760" cy="259675"/>
          </a:xfrm>
          <a:prstGeom prst="rect">
            <a:avLst/>
          </a:prstGeom>
          <a:noFill/>
          <a:ln/>
        </p:spPr>
        <p:txBody>
          <a:bodyPr wrap="none" lIns="0" tIns="0" rIns="0" bIns="0" rtlCol="0" anchor="t"/>
          <a:lstStyle/>
          <a:p>
            <a:pPr marL="0" indent="0" algn="l">
              <a:lnSpc>
                <a:spcPts val="2000"/>
              </a:lnSpc>
              <a:buNone/>
            </a:pPr>
            <a:r>
              <a:rPr lang="en-US" sz="1600" dirty="0">
                <a:solidFill>
                  <a:srgbClr val="272525"/>
                </a:solidFill>
                <a:latin typeface="Source Serif 4 Semi Bold" pitchFamily="34" charset="0"/>
                <a:ea typeface="Source Serif 4 Semi Bold" pitchFamily="34" charset="-122"/>
                <a:cs typeface="Source Serif 4 Semi Bold" pitchFamily="34" charset="-120"/>
              </a:rPr>
              <a:t>Model Optimization</a:t>
            </a:r>
            <a:endParaRPr lang="en-US" sz="1600" dirty="0"/>
          </a:p>
        </p:txBody>
      </p:sp>
      <p:sp>
        <p:nvSpPr>
          <p:cNvPr id="14" name="Text 12"/>
          <p:cNvSpPr/>
          <p:nvPr/>
        </p:nvSpPr>
        <p:spPr>
          <a:xfrm>
            <a:off x="706398" y="4067889"/>
            <a:ext cx="6520458" cy="847249"/>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Optimize algorithm performance through hyperparameter tuning, cross-validation, and ensemble methods to achieve maximum predictive accuracy while minimizing false negatives.</a:t>
            </a:r>
            <a:endParaRPr lang="en-US" sz="1350" dirty="0"/>
          </a:p>
        </p:txBody>
      </p:sp>
      <p:sp>
        <p:nvSpPr>
          <p:cNvPr id="15" name="Text 13"/>
          <p:cNvSpPr/>
          <p:nvPr/>
        </p:nvSpPr>
        <p:spPr>
          <a:xfrm>
            <a:off x="7403425" y="3291126"/>
            <a:ext cx="176570" cy="220742"/>
          </a:xfrm>
          <a:prstGeom prst="rect">
            <a:avLst/>
          </a:prstGeom>
          <a:noFill/>
          <a:ln/>
        </p:spPr>
        <p:txBody>
          <a:bodyPr wrap="none" lIns="0" tIns="0" rIns="0" bIns="0" rtlCol="0" anchor="t"/>
          <a:lstStyle/>
          <a:p>
            <a:pPr marL="0" indent="0" algn="l">
              <a:lnSpc>
                <a:spcPts val="2200"/>
              </a:lnSpc>
              <a:buNone/>
            </a:pPr>
            <a:r>
              <a:rPr lang="en-US" sz="1350" dirty="0">
                <a:solidFill>
                  <a:srgbClr val="272525"/>
                </a:solidFill>
                <a:latin typeface="Source Serif 4 Light" pitchFamily="34" charset="0"/>
                <a:ea typeface="Source Serif 4 Light" pitchFamily="34" charset="-122"/>
                <a:cs typeface="Source Serif 4 Light" pitchFamily="34" charset="-120"/>
              </a:rPr>
              <a:t>04</a:t>
            </a:r>
            <a:endParaRPr lang="en-US" sz="1350" dirty="0"/>
          </a:p>
        </p:txBody>
      </p:sp>
      <p:sp>
        <p:nvSpPr>
          <p:cNvPr id="16" name="Shape 14"/>
          <p:cNvSpPr/>
          <p:nvPr/>
        </p:nvSpPr>
        <p:spPr>
          <a:xfrm>
            <a:off x="7403425" y="3568303"/>
            <a:ext cx="6520577" cy="22860"/>
          </a:xfrm>
          <a:prstGeom prst="rect">
            <a:avLst/>
          </a:prstGeom>
          <a:solidFill>
            <a:srgbClr val="BE49DF"/>
          </a:solidFill>
          <a:ln/>
        </p:spPr>
      </p:sp>
      <p:sp>
        <p:nvSpPr>
          <p:cNvPr id="17" name="Text 15"/>
          <p:cNvSpPr/>
          <p:nvPr/>
        </p:nvSpPr>
        <p:spPr>
          <a:xfrm>
            <a:off x="7403425" y="3702248"/>
            <a:ext cx="2077760" cy="259675"/>
          </a:xfrm>
          <a:prstGeom prst="rect">
            <a:avLst/>
          </a:prstGeom>
          <a:noFill/>
          <a:ln/>
        </p:spPr>
        <p:txBody>
          <a:bodyPr wrap="none" lIns="0" tIns="0" rIns="0" bIns="0" rtlCol="0" anchor="t"/>
          <a:lstStyle/>
          <a:p>
            <a:pPr marL="0" indent="0" algn="l">
              <a:lnSpc>
                <a:spcPts val="2000"/>
              </a:lnSpc>
              <a:buNone/>
            </a:pPr>
            <a:r>
              <a:rPr lang="en-US" sz="1600" dirty="0">
                <a:solidFill>
                  <a:srgbClr val="272525"/>
                </a:solidFill>
                <a:latin typeface="Source Serif 4 Semi Bold" pitchFamily="34" charset="0"/>
                <a:ea typeface="Source Serif 4 Semi Bold" pitchFamily="34" charset="-122"/>
                <a:cs typeface="Source Serif 4 Semi Bold" pitchFamily="34" charset="-120"/>
              </a:rPr>
              <a:t>Clinical Validation</a:t>
            </a:r>
            <a:endParaRPr lang="en-US" sz="1600" dirty="0"/>
          </a:p>
        </p:txBody>
      </p:sp>
      <p:sp>
        <p:nvSpPr>
          <p:cNvPr id="18" name="Text 16"/>
          <p:cNvSpPr/>
          <p:nvPr/>
        </p:nvSpPr>
        <p:spPr>
          <a:xfrm>
            <a:off x="7403425" y="4067889"/>
            <a:ext cx="6520577" cy="564833"/>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Validate model predictions against established clinical diagnostic criteria and benchmark performance against existing diagnostic approaches.</a:t>
            </a:r>
            <a:endParaRPr lang="en-US" sz="1350" dirty="0"/>
          </a:p>
        </p:txBody>
      </p:sp>
      <p:sp>
        <p:nvSpPr>
          <p:cNvPr id="19" name="Text 17"/>
          <p:cNvSpPr/>
          <p:nvPr/>
        </p:nvSpPr>
        <p:spPr>
          <a:xfrm>
            <a:off x="706398" y="5224105"/>
            <a:ext cx="176570" cy="220742"/>
          </a:xfrm>
          <a:prstGeom prst="rect">
            <a:avLst/>
          </a:prstGeom>
          <a:noFill/>
          <a:ln/>
        </p:spPr>
        <p:txBody>
          <a:bodyPr wrap="none" lIns="0" tIns="0" rIns="0" bIns="0" rtlCol="0" anchor="t"/>
          <a:lstStyle/>
          <a:p>
            <a:pPr marL="0" indent="0" algn="l">
              <a:lnSpc>
                <a:spcPts val="2200"/>
              </a:lnSpc>
              <a:buNone/>
            </a:pPr>
            <a:r>
              <a:rPr lang="en-US" sz="1350" dirty="0">
                <a:solidFill>
                  <a:srgbClr val="272525"/>
                </a:solidFill>
                <a:latin typeface="Source Serif 4 Light" pitchFamily="34" charset="0"/>
                <a:ea typeface="Source Serif 4 Light" pitchFamily="34" charset="-122"/>
                <a:cs typeface="Source Serif 4 Light" pitchFamily="34" charset="-120"/>
              </a:rPr>
              <a:t>05</a:t>
            </a:r>
            <a:endParaRPr lang="en-US" sz="1350" dirty="0"/>
          </a:p>
        </p:txBody>
      </p:sp>
      <p:sp>
        <p:nvSpPr>
          <p:cNvPr id="20" name="Shape 18"/>
          <p:cNvSpPr/>
          <p:nvPr/>
        </p:nvSpPr>
        <p:spPr>
          <a:xfrm>
            <a:off x="706398" y="5501283"/>
            <a:ext cx="6520458" cy="22860"/>
          </a:xfrm>
          <a:prstGeom prst="rect">
            <a:avLst/>
          </a:prstGeom>
          <a:solidFill>
            <a:srgbClr val="BE49DF"/>
          </a:solidFill>
          <a:ln/>
        </p:spPr>
      </p:sp>
      <p:sp>
        <p:nvSpPr>
          <p:cNvPr id="21" name="Text 19"/>
          <p:cNvSpPr/>
          <p:nvPr/>
        </p:nvSpPr>
        <p:spPr>
          <a:xfrm>
            <a:off x="706398" y="5635228"/>
            <a:ext cx="2437567" cy="259675"/>
          </a:xfrm>
          <a:prstGeom prst="rect">
            <a:avLst/>
          </a:prstGeom>
          <a:noFill/>
          <a:ln/>
        </p:spPr>
        <p:txBody>
          <a:bodyPr wrap="none" lIns="0" tIns="0" rIns="0" bIns="0" rtlCol="0" anchor="t"/>
          <a:lstStyle/>
          <a:p>
            <a:pPr marL="0" indent="0" algn="l">
              <a:lnSpc>
                <a:spcPts val="2000"/>
              </a:lnSpc>
              <a:buNone/>
            </a:pPr>
            <a:r>
              <a:rPr lang="en-US" sz="1600" dirty="0">
                <a:solidFill>
                  <a:srgbClr val="272525"/>
                </a:solidFill>
                <a:latin typeface="Source Serif 4 Semi Bold" pitchFamily="34" charset="0"/>
                <a:ea typeface="Source Serif 4 Semi Bold" pitchFamily="34" charset="-122"/>
                <a:cs typeface="Source Serif 4 Semi Bold" pitchFamily="34" charset="-120"/>
              </a:rPr>
              <a:t>Deployment Framework</a:t>
            </a:r>
            <a:endParaRPr lang="en-US" sz="1600" dirty="0"/>
          </a:p>
        </p:txBody>
      </p:sp>
      <p:sp>
        <p:nvSpPr>
          <p:cNvPr id="22" name="Text 20"/>
          <p:cNvSpPr/>
          <p:nvPr/>
        </p:nvSpPr>
        <p:spPr>
          <a:xfrm>
            <a:off x="706398" y="6000869"/>
            <a:ext cx="6520458" cy="564833"/>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Design and implement a practical deployment strategy that enables real-world clinical integration, ensuring accessibility and usability for healthcare professionals.</a:t>
            </a:r>
            <a:endParaRPr lang="en-US" sz="1350" dirty="0"/>
          </a:p>
        </p:txBody>
      </p:sp>
      <p:sp>
        <p:nvSpPr>
          <p:cNvPr id="23" name="Text 21"/>
          <p:cNvSpPr/>
          <p:nvPr/>
        </p:nvSpPr>
        <p:spPr>
          <a:xfrm>
            <a:off x="7403425" y="5224105"/>
            <a:ext cx="176570" cy="220742"/>
          </a:xfrm>
          <a:prstGeom prst="rect">
            <a:avLst/>
          </a:prstGeom>
          <a:noFill/>
          <a:ln/>
        </p:spPr>
        <p:txBody>
          <a:bodyPr wrap="none" lIns="0" tIns="0" rIns="0" bIns="0" rtlCol="0" anchor="t"/>
          <a:lstStyle/>
          <a:p>
            <a:pPr marL="0" indent="0" algn="l">
              <a:lnSpc>
                <a:spcPts val="2200"/>
              </a:lnSpc>
              <a:buNone/>
            </a:pPr>
            <a:r>
              <a:rPr lang="en-US" sz="1350" dirty="0">
                <a:solidFill>
                  <a:srgbClr val="272525"/>
                </a:solidFill>
                <a:latin typeface="Source Serif 4 Light" pitchFamily="34" charset="0"/>
                <a:ea typeface="Source Serif 4 Light" pitchFamily="34" charset="-122"/>
                <a:cs typeface="Source Serif 4 Light" pitchFamily="34" charset="-120"/>
              </a:rPr>
              <a:t>06</a:t>
            </a:r>
            <a:endParaRPr lang="en-US" sz="1350" dirty="0"/>
          </a:p>
        </p:txBody>
      </p:sp>
      <p:sp>
        <p:nvSpPr>
          <p:cNvPr id="24" name="Shape 22"/>
          <p:cNvSpPr/>
          <p:nvPr/>
        </p:nvSpPr>
        <p:spPr>
          <a:xfrm>
            <a:off x="7403425" y="5501283"/>
            <a:ext cx="6520577" cy="22860"/>
          </a:xfrm>
          <a:prstGeom prst="rect">
            <a:avLst/>
          </a:prstGeom>
          <a:solidFill>
            <a:srgbClr val="BE49DF"/>
          </a:solidFill>
          <a:ln/>
        </p:spPr>
      </p:sp>
      <p:sp>
        <p:nvSpPr>
          <p:cNvPr id="25" name="Text 23"/>
          <p:cNvSpPr/>
          <p:nvPr/>
        </p:nvSpPr>
        <p:spPr>
          <a:xfrm>
            <a:off x="7403425" y="5635228"/>
            <a:ext cx="2987397" cy="259675"/>
          </a:xfrm>
          <a:prstGeom prst="rect">
            <a:avLst/>
          </a:prstGeom>
          <a:noFill/>
          <a:ln/>
        </p:spPr>
        <p:txBody>
          <a:bodyPr wrap="none" lIns="0" tIns="0" rIns="0" bIns="0" rtlCol="0" anchor="t"/>
          <a:lstStyle/>
          <a:p>
            <a:pPr marL="0" indent="0" algn="l">
              <a:lnSpc>
                <a:spcPts val="2000"/>
              </a:lnSpc>
              <a:buNone/>
            </a:pPr>
            <a:r>
              <a:rPr lang="en-US" sz="1600" dirty="0">
                <a:solidFill>
                  <a:srgbClr val="272525"/>
                </a:solidFill>
                <a:latin typeface="Source Serif 4 Semi Bold" pitchFamily="34" charset="0"/>
                <a:ea typeface="Source Serif 4 Semi Bold" pitchFamily="34" charset="-122"/>
                <a:cs typeface="Source Serif 4 Semi Bold" pitchFamily="34" charset="-120"/>
              </a:rPr>
              <a:t>Early Detection Enhancement</a:t>
            </a:r>
            <a:endParaRPr lang="en-US" sz="1600" dirty="0"/>
          </a:p>
        </p:txBody>
      </p:sp>
      <p:sp>
        <p:nvSpPr>
          <p:cNvPr id="26" name="Text 24"/>
          <p:cNvSpPr/>
          <p:nvPr/>
        </p:nvSpPr>
        <p:spPr>
          <a:xfrm>
            <a:off x="7403425" y="6000869"/>
            <a:ext cx="6520577" cy="564833"/>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Ultimately improve early detection rates of CKD in primary care settings, facilitating timely interventions that slow disease progression and improve patient outcomes.</a:t>
            </a:r>
            <a:endParaRPr lang="en-US" sz="1350" dirty="0"/>
          </a:p>
        </p:txBody>
      </p:sp>
      <p:sp>
        <p:nvSpPr>
          <p:cNvPr id="27" name="Text 25"/>
          <p:cNvSpPr/>
          <p:nvPr/>
        </p:nvSpPr>
        <p:spPr>
          <a:xfrm>
            <a:off x="706398" y="6896695"/>
            <a:ext cx="13217604" cy="847249"/>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These objectives align with broader healthcare goals of preventive medicine and precision diagnostics. By achieving these aims, we contribute to the growing body of work demonstrating machine learning's potential to augment clinical decision-making, reduce diagnostic delays, and ultimately save lives through earlier intervention in chronic disease management.</a:t>
            </a:r>
            <a:endParaRPr lang="en-US" sz="13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18"/>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fade">
                                      <p:cBhvr>
                                        <p:cTn id="48" dur="500"/>
                                        <p:tgtEl>
                                          <p:spTgt spid="21"/>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25"/>
                                        </p:tgtEl>
                                        <p:attrNameLst>
                                          <p:attrName>style.visibility</p:attrName>
                                        </p:attrNameLst>
                                      </p:cBhvr>
                                      <p:to>
                                        <p:strVal val="visible"/>
                                      </p:to>
                                    </p:set>
                                    <p:animEffect transition="in" filter="fade">
                                      <p:cBhvr>
                                        <p:cTn id="53" dur="500"/>
                                        <p:tgtEl>
                                          <p:spTgt spid="25"/>
                                        </p:tgtEl>
                                      </p:cBhvr>
                                    </p:animEffec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22"/>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26"/>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27"/>
                                        </p:tgtEl>
                                        <p:attrNameLst>
                                          <p:attrName>style.visibility</p:attrName>
                                        </p:attrNameLst>
                                      </p:cBhvr>
                                      <p:to>
                                        <p:strVal val="visible"/>
                                      </p:to>
                                    </p:set>
                                    <p:anim calcmode="lin" valueType="num">
                                      <p:cBhvr additive="base">
                                        <p:cTn id="66" dur="500" fill="hold"/>
                                        <p:tgtEl>
                                          <p:spTgt spid="27"/>
                                        </p:tgtEl>
                                        <p:attrNameLst>
                                          <p:attrName>ppt_x</p:attrName>
                                        </p:attrNameLst>
                                      </p:cBhvr>
                                      <p:tavLst>
                                        <p:tav tm="0">
                                          <p:val>
                                            <p:strVal val="#ppt_x"/>
                                          </p:val>
                                        </p:tav>
                                        <p:tav tm="100000">
                                          <p:val>
                                            <p:strVal val="#ppt_x"/>
                                          </p:val>
                                        </p:tav>
                                      </p:tavLst>
                                    </p:anim>
                                    <p:anim calcmode="lin" valueType="num">
                                      <p:cBhvr additive="base">
                                        <p:cTn id="67"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9" grpId="0" animBg="1"/>
      <p:bldP spid="10" grpId="0" animBg="1"/>
      <p:bldP spid="13" grpId="0" animBg="1"/>
      <p:bldP spid="14" grpId="0" animBg="1"/>
      <p:bldP spid="17" grpId="0" animBg="1"/>
      <p:bldP spid="18" grpId="0" animBg="1"/>
      <p:bldP spid="21" grpId="0" animBg="1"/>
      <p:bldP spid="22" grpId="0" animBg="1"/>
      <p:bldP spid="25" grpId="0" animBg="1"/>
      <p:bldP spid="26" grpId="0" animBg="1"/>
      <p:bldP spid="2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18862" y="287893"/>
            <a:ext cx="6115169" cy="308015"/>
          </a:xfrm>
          <a:prstGeom prst="rect">
            <a:avLst/>
          </a:prstGeom>
          <a:noFill/>
          <a:ln/>
        </p:spPr>
        <p:txBody>
          <a:bodyPr wrap="none" lIns="0" tIns="0" rIns="0" bIns="0" rtlCol="0" anchor="t"/>
          <a:lstStyle/>
          <a:p>
            <a:pPr marL="0" indent="0" algn="l">
              <a:lnSpc>
                <a:spcPts val="2400"/>
              </a:lnSpc>
              <a:buNone/>
            </a:pPr>
            <a:r>
              <a:rPr lang="en-US" sz="1900" dirty="0">
                <a:solidFill>
                  <a:srgbClr val="000000"/>
                </a:solidFill>
                <a:latin typeface="Source Serif 4 Semi Bold" pitchFamily="34" charset="0"/>
                <a:ea typeface="Source Serif 4 Semi Bold" pitchFamily="34" charset="-122"/>
                <a:cs typeface="Source Serif 4 Semi Bold" pitchFamily="34" charset="-120"/>
              </a:rPr>
              <a:t>Literature Survey: Previous Research &amp; Approaches</a:t>
            </a:r>
            <a:endParaRPr lang="en-US" sz="1900" dirty="0"/>
          </a:p>
        </p:txBody>
      </p:sp>
      <p:sp>
        <p:nvSpPr>
          <p:cNvPr id="3" name="Text 1"/>
          <p:cNvSpPr/>
          <p:nvPr/>
        </p:nvSpPr>
        <p:spPr>
          <a:xfrm>
            <a:off x="418862" y="857607"/>
            <a:ext cx="2246709"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Traditional Diagnostic Methods</a:t>
            </a:r>
            <a:endParaRPr lang="en-US" sz="1150" dirty="0"/>
          </a:p>
        </p:txBody>
      </p:sp>
      <p:sp>
        <p:nvSpPr>
          <p:cNvPr id="4" name="Text 2"/>
          <p:cNvSpPr/>
          <p:nvPr/>
        </p:nvSpPr>
        <p:spPr>
          <a:xfrm>
            <a:off x="418862" y="1147048"/>
            <a:ext cx="6768584" cy="335280"/>
          </a:xfrm>
          <a:prstGeom prst="rect">
            <a:avLst/>
          </a:prstGeom>
          <a:noFill/>
          <a:ln/>
        </p:spPr>
        <p:txBody>
          <a:bodyPr wrap="squar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Conventional CKD diagnosis relies on serum creatinine measurement, estimated glomerular filtration rate (eGFR) calculation, and urinary albumin assessment. While clinically established, these methods have limitations in early detection sensitivity and require multiple visits for confirmation.</a:t>
            </a:r>
            <a:endParaRPr lang="en-US" sz="800" dirty="0"/>
          </a:p>
        </p:txBody>
      </p:sp>
      <p:sp>
        <p:nvSpPr>
          <p:cNvPr id="5" name="Text 3"/>
          <p:cNvSpPr/>
          <p:nvPr/>
        </p:nvSpPr>
        <p:spPr>
          <a:xfrm>
            <a:off x="418862" y="1586984"/>
            <a:ext cx="2232541"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Machine Learning Applications</a:t>
            </a:r>
            <a:endParaRPr lang="en-US" sz="1150" dirty="0"/>
          </a:p>
        </p:txBody>
      </p:sp>
      <p:sp>
        <p:nvSpPr>
          <p:cNvPr id="6" name="Text 4"/>
          <p:cNvSpPr/>
          <p:nvPr/>
        </p:nvSpPr>
        <p:spPr>
          <a:xfrm>
            <a:off x="418862" y="1876425"/>
            <a:ext cx="6768584"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Recent studies have explored various ML algorithms for CKD prediction:</a:t>
            </a:r>
            <a:endParaRPr lang="en-US" sz="800" dirty="0"/>
          </a:p>
        </p:txBody>
      </p:sp>
      <p:sp>
        <p:nvSpPr>
          <p:cNvPr id="7" name="Text 5"/>
          <p:cNvSpPr/>
          <p:nvPr/>
        </p:nvSpPr>
        <p:spPr>
          <a:xfrm>
            <a:off x="418862" y="2138243"/>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Support Vector Machines (SVM)</a:t>
            </a:r>
            <a:r>
              <a:rPr lang="en-US" sz="800" dirty="0">
                <a:solidFill>
                  <a:srgbClr val="272525"/>
                </a:solidFill>
                <a:latin typeface="Source Sans 3" pitchFamily="34" charset="0"/>
                <a:ea typeface="Source Sans 3" pitchFamily="34" charset="-122"/>
                <a:cs typeface="Source Sans 3" pitchFamily="34" charset="-120"/>
              </a:rPr>
              <a:t>: Demonstrated 97-98% accuracy in several studies, particularly effective with small datasets</a:t>
            </a:r>
            <a:endParaRPr lang="en-US" sz="800" dirty="0"/>
          </a:p>
        </p:txBody>
      </p:sp>
      <p:sp>
        <p:nvSpPr>
          <p:cNvPr id="8" name="Text 6"/>
          <p:cNvSpPr/>
          <p:nvPr/>
        </p:nvSpPr>
        <p:spPr>
          <a:xfrm>
            <a:off x="418862" y="2342436"/>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Random Forest</a:t>
            </a:r>
            <a:r>
              <a:rPr lang="en-US" sz="800" dirty="0">
                <a:solidFill>
                  <a:srgbClr val="272525"/>
                </a:solidFill>
                <a:latin typeface="Source Sans 3" pitchFamily="34" charset="0"/>
                <a:ea typeface="Source Sans 3" pitchFamily="34" charset="-122"/>
                <a:cs typeface="Source Sans 3" pitchFamily="34" charset="-120"/>
              </a:rPr>
              <a:t>: Achieved 99% accuracy in feature-rich datasets, excellent for handling missing values</a:t>
            </a:r>
            <a:endParaRPr lang="en-US" sz="800" dirty="0"/>
          </a:p>
        </p:txBody>
      </p:sp>
      <p:sp>
        <p:nvSpPr>
          <p:cNvPr id="9" name="Text 7"/>
          <p:cNvSpPr/>
          <p:nvPr/>
        </p:nvSpPr>
        <p:spPr>
          <a:xfrm>
            <a:off x="418862" y="2546628"/>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Neural Networks</a:t>
            </a:r>
            <a:r>
              <a:rPr lang="en-US" sz="800" dirty="0">
                <a:solidFill>
                  <a:srgbClr val="272525"/>
                </a:solidFill>
                <a:latin typeface="Source Sans 3" pitchFamily="34" charset="0"/>
                <a:ea typeface="Source Sans 3" pitchFamily="34" charset="-122"/>
                <a:cs typeface="Source Sans 3" pitchFamily="34" charset="-120"/>
              </a:rPr>
              <a:t>: Deep learning approaches showed promise but require larger training datasets</a:t>
            </a:r>
            <a:endParaRPr lang="en-US" sz="800" dirty="0"/>
          </a:p>
        </p:txBody>
      </p:sp>
      <p:sp>
        <p:nvSpPr>
          <p:cNvPr id="10" name="Text 8"/>
          <p:cNvSpPr/>
          <p:nvPr/>
        </p:nvSpPr>
        <p:spPr>
          <a:xfrm>
            <a:off x="418862" y="2750820"/>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Naive Bayes</a:t>
            </a:r>
            <a:r>
              <a:rPr lang="en-US" sz="800" dirty="0">
                <a:solidFill>
                  <a:srgbClr val="272525"/>
                </a:solidFill>
                <a:latin typeface="Source Sans 3" pitchFamily="34" charset="0"/>
                <a:ea typeface="Source Sans 3" pitchFamily="34" charset="-122"/>
                <a:cs typeface="Source Sans 3" pitchFamily="34" charset="-120"/>
              </a:rPr>
              <a:t>: Simple probabilistic classifier with 96% accuracy, computationally efficient</a:t>
            </a:r>
            <a:endParaRPr lang="en-US" sz="800" dirty="0"/>
          </a:p>
        </p:txBody>
      </p:sp>
      <p:sp>
        <p:nvSpPr>
          <p:cNvPr id="11" name="Text 9"/>
          <p:cNvSpPr/>
          <p:nvPr/>
        </p:nvSpPr>
        <p:spPr>
          <a:xfrm>
            <a:off x="418862" y="2955012"/>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Logistic Regression</a:t>
            </a:r>
            <a:r>
              <a:rPr lang="en-US" sz="800" dirty="0">
                <a:solidFill>
                  <a:srgbClr val="272525"/>
                </a:solidFill>
                <a:latin typeface="Source Sans 3" pitchFamily="34" charset="0"/>
                <a:ea typeface="Source Sans 3" pitchFamily="34" charset="-122"/>
                <a:cs typeface="Source Sans 3" pitchFamily="34" charset="-120"/>
              </a:rPr>
              <a:t>: Interpretable linear model achieving 95-97% accuracy with good generalization</a:t>
            </a:r>
            <a:endParaRPr lang="en-US" sz="800" dirty="0"/>
          </a:p>
        </p:txBody>
      </p:sp>
      <p:sp>
        <p:nvSpPr>
          <p:cNvPr id="12" name="Text 10"/>
          <p:cNvSpPr/>
          <p:nvPr/>
        </p:nvSpPr>
        <p:spPr>
          <a:xfrm>
            <a:off x="7450574" y="857607"/>
            <a:ext cx="1617821"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Key Research Findings</a:t>
            </a:r>
            <a:endParaRPr lang="en-US" sz="1150" dirty="0"/>
          </a:p>
        </p:txBody>
      </p:sp>
      <p:sp>
        <p:nvSpPr>
          <p:cNvPr id="13" name="Shape 11"/>
          <p:cNvSpPr/>
          <p:nvPr/>
        </p:nvSpPr>
        <p:spPr>
          <a:xfrm>
            <a:off x="7450574" y="1160145"/>
            <a:ext cx="6768584" cy="666036"/>
          </a:xfrm>
          <a:prstGeom prst="roundRect">
            <a:avLst>
              <a:gd name="adj" fmla="val 6604"/>
            </a:avLst>
          </a:prstGeom>
          <a:solidFill>
            <a:srgbClr val="FFFFFF">
              <a:alpha val="95000"/>
            </a:srgbClr>
          </a:solidFill>
          <a:ln w="15240">
            <a:solidFill>
              <a:srgbClr val="D6BADD"/>
            </a:solidFill>
            <a:prstDash val="solid"/>
          </a:ln>
        </p:spPr>
      </p:sp>
      <p:sp>
        <p:nvSpPr>
          <p:cNvPr id="14" name="Text 12"/>
          <p:cNvSpPr/>
          <p:nvPr/>
        </p:nvSpPr>
        <p:spPr>
          <a:xfrm>
            <a:off x="7570470" y="1280041"/>
            <a:ext cx="1232059"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Polat et al. (2017)</a:t>
            </a:r>
            <a:endParaRPr lang="en-US" sz="950" dirty="0"/>
          </a:p>
        </p:txBody>
      </p:sp>
      <p:sp>
        <p:nvSpPr>
          <p:cNvPr id="15" name="Text 13"/>
          <p:cNvSpPr/>
          <p:nvPr/>
        </p:nvSpPr>
        <p:spPr>
          <a:xfrm>
            <a:off x="7570470" y="1538645"/>
            <a:ext cx="6528792"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Compared 13 classification algorithms on UCI CKD dataset, finding ensemble methods particularly effective with 98.5% accuracy.</a:t>
            </a:r>
            <a:endParaRPr lang="en-US" sz="800" dirty="0"/>
          </a:p>
        </p:txBody>
      </p:sp>
      <p:sp>
        <p:nvSpPr>
          <p:cNvPr id="16" name="Shape 14"/>
          <p:cNvSpPr/>
          <p:nvPr/>
        </p:nvSpPr>
        <p:spPr>
          <a:xfrm>
            <a:off x="7450574" y="1930837"/>
            <a:ext cx="6768584" cy="666036"/>
          </a:xfrm>
          <a:prstGeom prst="roundRect">
            <a:avLst>
              <a:gd name="adj" fmla="val 6604"/>
            </a:avLst>
          </a:prstGeom>
          <a:solidFill>
            <a:srgbClr val="FFFFFF">
              <a:alpha val="95000"/>
            </a:srgbClr>
          </a:solidFill>
          <a:ln w="15240">
            <a:solidFill>
              <a:srgbClr val="D6BADD"/>
            </a:solidFill>
            <a:prstDash val="solid"/>
          </a:ln>
        </p:spPr>
      </p:sp>
      <p:sp>
        <p:nvSpPr>
          <p:cNvPr id="17" name="Text 15"/>
          <p:cNvSpPr/>
          <p:nvPr/>
        </p:nvSpPr>
        <p:spPr>
          <a:xfrm>
            <a:off x="7570470" y="2050733"/>
            <a:ext cx="1481614"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Charleonnan et al. (2016)</a:t>
            </a:r>
            <a:endParaRPr lang="en-US" sz="950" dirty="0"/>
          </a:p>
        </p:txBody>
      </p:sp>
      <p:sp>
        <p:nvSpPr>
          <p:cNvPr id="18" name="Text 16"/>
          <p:cNvSpPr/>
          <p:nvPr/>
        </p:nvSpPr>
        <p:spPr>
          <a:xfrm>
            <a:off x="7570470" y="2309336"/>
            <a:ext cx="6528792"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Demonstrated that feature selection significantly improves model performance, reducing overfitting and computational cost.</a:t>
            </a:r>
            <a:endParaRPr lang="en-US" sz="800" dirty="0"/>
          </a:p>
        </p:txBody>
      </p:sp>
      <p:sp>
        <p:nvSpPr>
          <p:cNvPr id="19" name="Shape 17"/>
          <p:cNvSpPr/>
          <p:nvPr/>
        </p:nvSpPr>
        <p:spPr>
          <a:xfrm>
            <a:off x="7450574" y="2701528"/>
            <a:ext cx="6768584" cy="666036"/>
          </a:xfrm>
          <a:prstGeom prst="roundRect">
            <a:avLst>
              <a:gd name="adj" fmla="val 6604"/>
            </a:avLst>
          </a:prstGeom>
          <a:solidFill>
            <a:srgbClr val="FFFFFF">
              <a:alpha val="95000"/>
            </a:srgbClr>
          </a:solidFill>
          <a:ln w="15240">
            <a:solidFill>
              <a:srgbClr val="D6BADD"/>
            </a:solidFill>
            <a:prstDash val="solid"/>
          </a:ln>
        </p:spPr>
      </p:sp>
      <p:sp>
        <p:nvSpPr>
          <p:cNvPr id="20" name="Text 18"/>
          <p:cNvSpPr/>
          <p:nvPr/>
        </p:nvSpPr>
        <p:spPr>
          <a:xfrm>
            <a:off x="7570470" y="2821424"/>
            <a:ext cx="1232059"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Gupta et al. (2020)</a:t>
            </a:r>
            <a:endParaRPr lang="en-US" sz="950" dirty="0"/>
          </a:p>
        </p:txBody>
      </p:sp>
      <p:sp>
        <p:nvSpPr>
          <p:cNvPr id="21" name="Text 19"/>
          <p:cNvSpPr/>
          <p:nvPr/>
        </p:nvSpPr>
        <p:spPr>
          <a:xfrm>
            <a:off x="7570470" y="3080028"/>
            <a:ext cx="6528792"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Showed that logistic regression with proper regularization offers optimal balance between accuracy and interpretability for clinical deployment.</a:t>
            </a:r>
            <a:endParaRPr lang="en-US" sz="800" dirty="0"/>
          </a:p>
        </p:txBody>
      </p:sp>
      <p:pic>
        <p:nvPicPr>
          <p:cNvPr id="22" name="Image 0" descr="preencoded.png"/>
          <p:cNvPicPr>
            <a:picLocks noChangeAspect="1"/>
          </p:cNvPicPr>
          <p:nvPr/>
        </p:nvPicPr>
        <p:blipFill>
          <a:blip r:embed="rId3"/>
          <a:stretch>
            <a:fillRect/>
          </a:stretch>
        </p:blipFill>
        <p:spPr>
          <a:xfrm>
            <a:off x="7450574" y="3485317"/>
            <a:ext cx="6768584" cy="6768584"/>
          </a:xfrm>
          <a:prstGeom prst="rect">
            <a:avLst/>
          </a:prstGeom>
        </p:spPr>
      </p:pic>
      <p:sp>
        <p:nvSpPr>
          <p:cNvPr id="23" name="Text 20"/>
          <p:cNvSpPr/>
          <p:nvPr/>
        </p:nvSpPr>
        <p:spPr>
          <a:xfrm>
            <a:off x="418862" y="10489406"/>
            <a:ext cx="13792676"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Our work builds upon these foundations, focusing on </a:t>
            </a:r>
            <a:r>
              <a:rPr lang="en-US" sz="800" b="1" dirty="0">
                <a:solidFill>
                  <a:srgbClr val="BE49DF"/>
                </a:solidFill>
                <a:latin typeface="Source Sans 3" pitchFamily="34" charset="0"/>
                <a:ea typeface="Source Sans 3" pitchFamily="34" charset="-122"/>
                <a:cs typeface="Source Sans 3" pitchFamily="34" charset="-120"/>
              </a:rPr>
              <a:t>logistic regression for its clinical interpretability</a:t>
            </a:r>
            <a:r>
              <a:rPr lang="en-US" sz="800" dirty="0">
                <a:solidFill>
                  <a:srgbClr val="272525"/>
                </a:solidFill>
                <a:latin typeface="Source Sans 3" pitchFamily="34" charset="0"/>
                <a:ea typeface="Source Sans 3" pitchFamily="34" charset="-122"/>
                <a:cs typeface="Source Sans 3" pitchFamily="34" charset="-120"/>
              </a:rPr>
              <a:t> and established effectiveness, while incorporating contemporary preprocessing techniques and validation methodologies to ensure robust real-world performance.</a:t>
            </a:r>
            <a:endParaRPr lang="en-US" sz="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mph" presetSubtype="0" fill="hold" grpId="0" nodeType="clickEffect">
                                  <p:stCondLst>
                                    <p:cond delay="0"/>
                                  </p:stCondLst>
                                  <p:childTnLst>
                                    <p:animClr clrSpc="hsl" dir="cw">
                                      <p:cBhvr override="childStyle">
                                        <p:cTn id="6" dur="500" fill="hold"/>
                                        <p:tgtEl>
                                          <p:spTgt spid="2"/>
                                        </p:tgtEl>
                                        <p:attrNameLst>
                                          <p:attrName>style.color</p:attrName>
                                        </p:attrNameLst>
                                      </p:cBhvr>
                                      <p:by>
                                        <p:hsl h="0" s="12549" l="25098"/>
                                      </p:by>
                                    </p:animClr>
                                    <p:animClr clrSpc="hsl" dir="cw">
                                      <p:cBhvr>
                                        <p:cTn id="7" dur="500" fill="hold"/>
                                        <p:tgtEl>
                                          <p:spTgt spid="2"/>
                                        </p:tgtEl>
                                        <p:attrNameLst>
                                          <p:attrName>fillcolor</p:attrName>
                                        </p:attrNameLst>
                                      </p:cBhvr>
                                      <p:by>
                                        <p:hsl h="0" s="12549" l="25098"/>
                                      </p:by>
                                    </p:animClr>
                                    <p:animClr clrSpc="hsl" dir="cw">
                                      <p:cBhvr>
                                        <p:cTn id="8" dur="500" fill="hold"/>
                                        <p:tgtEl>
                                          <p:spTgt spid="2"/>
                                        </p:tgtEl>
                                        <p:attrNameLst>
                                          <p:attrName>stroke.color</p:attrName>
                                        </p:attrNameLst>
                                      </p:cBhvr>
                                      <p:by>
                                        <p:hsl h="0" s="12549" l="25098"/>
                                      </p:by>
                                    </p:animClr>
                                    <p:set>
                                      <p:cBhvr>
                                        <p:cTn id="9" dur="500" fill="hold"/>
                                        <p:tgtEl>
                                          <p:spTgt spid="2"/>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26" presetClass="emph" presetSubtype="0" fill="hold" nodeType="clickEffect">
                                  <p:stCondLst>
                                    <p:cond delay="0"/>
                                  </p:stCondLst>
                                  <p:childTnLst>
                                    <p:animEffect transition="out" filter="fade">
                                      <p:cBhvr>
                                        <p:cTn id="13" dur="500" tmFilter="0, 0; .2, .5; .8, .5; 1, 0"/>
                                        <p:tgtEl>
                                          <p:spTgt spid="22"/>
                                        </p:tgtEl>
                                      </p:cBhvr>
                                    </p:animEffect>
                                    <p:animScale>
                                      <p:cBhvr>
                                        <p:cTn id="14" dur="250" autoRev="1" fill="hold"/>
                                        <p:tgtEl>
                                          <p:spTgt spid="2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18862" y="287893"/>
            <a:ext cx="2744510" cy="308015"/>
          </a:xfrm>
          <a:prstGeom prst="rect">
            <a:avLst/>
          </a:prstGeom>
          <a:noFill/>
          <a:ln/>
        </p:spPr>
        <p:txBody>
          <a:bodyPr wrap="none" lIns="0" tIns="0" rIns="0" bIns="0" rtlCol="0" anchor="t"/>
          <a:lstStyle/>
          <a:p>
            <a:pPr marL="0" indent="0" algn="l">
              <a:lnSpc>
                <a:spcPts val="2400"/>
              </a:lnSpc>
              <a:buNone/>
            </a:pPr>
            <a:r>
              <a:rPr lang="en-US" sz="1900" dirty="0">
                <a:solidFill>
                  <a:srgbClr val="000000"/>
                </a:solidFill>
                <a:latin typeface="Source Serif 4 Semi Bold" pitchFamily="34" charset="0"/>
                <a:ea typeface="Source Serif 4 Semi Bold" pitchFamily="34" charset="-122"/>
                <a:cs typeface="Source Serif 4 Semi Bold" pitchFamily="34" charset="-120"/>
              </a:rPr>
              <a:t>Proposed Methodology</a:t>
            </a:r>
            <a:endParaRPr lang="en-US" sz="1900" dirty="0"/>
          </a:p>
        </p:txBody>
      </p:sp>
      <p:pic>
        <p:nvPicPr>
          <p:cNvPr id="3" name="Image 0" descr="preencoded.png"/>
          <p:cNvPicPr>
            <a:picLocks noChangeAspect="1"/>
          </p:cNvPicPr>
          <p:nvPr/>
        </p:nvPicPr>
        <p:blipFill>
          <a:blip r:embed="rId3"/>
          <a:stretch>
            <a:fillRect/>
          </a:stretch>
        </p:blipFill>
        <p:spPr>
          <a:xfrm>
            <a:off x="418862" y="805339"/>
            <a:ext cx="523637" cy="628293"/>
          </a:xfrm>
          <a:prstGeom prst="rect">
            <a:avLst/>
          </a:prstGeom>
        </p:spPr>
      </p:pic>
      <p:sp>
        <p:nvSpPr>
          <p:cNvPr id="4" name="Text 1"/>
          <p:cNvSpPr/>
          <p:nvPr/>
        </p:nvSpPr>
        <p:spPr>
          <a:xfrm>
            <a:off x="1047155" y="909995"/>
            <a:ext cx="1232059"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Data Collection</a:t>
            </a:r>
            <a:endParaRPr lang="en-US" sz="950" dirty="0"/>
          </a:p>
        </p:txBody>
      </p:sp>
      <p:sp>
        <p:nvSpPr>
          <p:cNvPr id="5" name="Text 2"/>
          <p:cNvSpPr/>
          <p:nvPr/>
        </p:nvSpPr>
        <p:spPr>
          <a:xfrm>
            <a:off x="1047155" y="1126688"/>
            <a:ext cx="13164383"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Gather comprehensive CKD dataset with clinical and laboratory parameters from validated medical repositories</a:t>
            </a:r>
            <a:endParaRPr lang="en-US" sz="800" dirty="0"/>
          </a:p>
        </p:txBody>
      </p:sp>
      <p:pic>
        <p:nvPicPr>
          <p:cNvPr id="6" name="Image 1" descr="preencoded.png"/>
          <p:cNvPicPr>
            <a:picLocks noChangeAspect="1"/>
          </p:cNvPicPr>
          <p:nvPr/>
        </p:nvPicPr>
        <p:blipFill>
          <a:blip r:embed="rId4"/>
          <a:stretch>
            <a:fillRect/>
          </a:stretch>
        </p:blipFill>
        <p:spPr>
          <a:xfrm>
            <a:off x="418862" y="1433632"/>
            <a:ext cx="523637" cy="628293"/>
          </a:xfrm>
          <a:prstGeom prst="rect">
            <a:avLst/>
          </a:prstGeom>
        </p:spPr>
      </p:pic>
      <p:sp>
        <p:nvSpPr>
          <p:cNvPr id="7" name="Text 3"/>
          <p:cNvSpPr/>
          <p:nvPr/>
        </p:nvSpPr>
        <p:spPr>
          <a:xfrm>
            <a:off x="1047155" y="1538288"/>
            <a:ext cx="1232059"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Data Preprocessing</a:t>
            </a:r>
            <a:endParaRPr lang="en-US" sz="950" dirty="0"/>
          </a:p>
        </p:txBody>
      </p:sp>
      <p:sp>
        <p:nvSpPr>
          <p:cNvPr id="8" name="Text 4"/>
          <p:cNvSpPr/>
          <p:nvPr/>
        </p:nvSpPr>
        <p:spPr>
          <a:xfrm>
            <a:off x="1047155" y="1754981"/>
            <a:ext cx="13164383"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Handle missing values, normalize features, encode categorical variables, and split into training/testing sets</a:t>
            </a:r>
            <a:endParaRPr lang="en-US" sz="800" dirty="0"/>
          </a:p>
        </p:txBody>
      </p:sp>
      <p:pic>
        <p:nvPicPr>
          <p:cNvPr id="9" name="Image 2" descr="preencoded.png"/>
          <p:cNvPicPr>
            <a:picLocks noChangeAspect="1"/>
          </p:cNvPicPr>
          <p:nvPr/>
        </p:nvPicPr>
        <p:blipFill>
          <a:blip r:embed="rId5"/>
          <a:stretch>
            <a:fillRect/>
          </a:stretch>
        </p:blipFill>
        <p:spPr>
          <a:xfrm>
            <a:off x="418862" y="2061924"/>
            <a:ext cx="523637" cy="628293"/>
          </a:xfrm>
          <a:prstGeom prst="rect">
            <a:avLst/>
          </a:prstGeom>
        </p:spPr>
      </p:pic>
      <p:sp>
        <p:nvSpPr>
          <p:cNvPr id="10" name="Text 5"/>
          <p:cNvSpPr/>
          <p:nvPr/>
        </p:nvSpPr>
        <p:spPr>
          <a:xfrm>
            <a:off x="1047155" y="2166580"/>
            <a:ext cx="1232059"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Feature Engineering</a:t>
            </a:r>
            <a:endParaRPr lang="en-US" sz="950" dirty="0"/>
          </a:p>
        </p:txBody>
      </p:sp>
      <p:sp>
        <p:nvSpPr>
          <p:cNvPr id="11" name="Text 6"/>
          <p:cNvSpPr/>
          <p:nvPr/>
        </p:nvSpPr>
        <p:spPr>
          <a:xfrm>
            <a:off x="1047155" y="2383274"/>
            <a:ext cx="13164383"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Analyze feature importance, correlation matrices, and select optimal predictors for model training</a:t>
            </a:r>
            <a:endParaRPr lang="en-US" sz="800" dirty="0"/>
          </a:p>
        </p:txBody>
      </p:sp>
      <p:pic>
        <p:nvPicPr>
          <p:cNvPr id="12" name="Image 3" descr="preencoded.png"/>
          <p:cNvPicPr>
            <a:picLocks noChangeAspect="1"/>
          </p:cNvPicPr>
          <p:nvPr/>
        </p:nvPicPr>
        <p:blipFill>
          <a:blip r:embed="rId6"/>
          <a:stretch>
            <a:fillRect/>
          </a:stretch>
        </p:blipFill>
        <p:spPr>
          <a:xfrm>
            <a:off x="418862" y="2690217"/>
            <a:ext cx="523637" cy="628293"/>
          </a:xfrm>
          <a:prstGeom prst="rect">
            <a:avLst/>
          </a:prstGeom>
        </p:spPr>
      </p:pic>
      <p:sp>
        <p:nvSpPr>
          <p:cNvPr id="13" name="Text 7"/>
          <p:cNvSpPr/>
          <p:nvPr/>
        </p:nvSpPr>
        <p:spPr>
          <a:xfrm>
            <a:off x="1047155" y="2794873"/>
            <a:ext cx="1232059"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Model Training</a:t>
            </a:r>
            <a:endParaRPr lang="en-US" sz="950" dirty="0"/>
          </a:p>
        </p:txBody>
      </p:sp>
      <p:sp>
        <p:nvSpPr>
          <p:cNvPr id="14" name="Text 8"/>
          <p:cNvSpPr/>
          <p:nvPr/>
        </p:nvSpPr>
        <p:spPr>
          <a:xfrm>
            <a:off x="1047155" y="3011567"/>
            <a:ext cx="13164383"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Train logistic regression classifier using optimized hyperparameters and cross-validation techniques</a:t>
            </a:r>
            <a:endParaRPr lang="en-US" sz="800" dirty="0"/>
          </a:p>
        </p:txBody>
      </p:sp>
      <p:pic>
        <p:nvPicPr>
          <p:cNvPr id="15" name="Image 4" descr="preencoded.png"/>
          <p:cNvPicPr>
            <a:picLocks noChangeAspect="1"/>
          </p:cNvPicPr>
          <p:nvPr/>
        </p:nvPicPr>
        <p:blipFill>
          <a:blip r:embed="rId7"/>
          <a:stretch>
            <a:fillRect/>
          </a:stretch>
        </p:blipFill>
        <p:spPr>
          <a:xfrm>
            <a:off x="418862" y="3318510"/>
            <a:ext cx="523637" cy="628293"/>
          </a:xfrm>
          <a:prstGeom prst="rect">
            <a:avLst/>
          </a:prstGeom>
        </p:spPr>
      </p:pic>
      <p:sp>
        <p:nvSpPr>
          <p:cNvPr id="16" name="Text 9"/>
          <p:cNvSpPr/>
          <p:nvPr/>
        </p:nvSpPr>
        <p:spPr>
          <a:xfrm>
            <a:off x="1047155" y="3423166"/>
            <a:ext cx="1515428" cy="153948"/>
          </a:xfrm>
          <a:prstGeom prst="rect">
            <a:avLst/>
          </a:prstGeom>
          <a:noFill/>
          <a:ln/>
        </p:spPr>
        <p:txBody>
          <a:bodyPr wrap="none" lIns="0" tIns="0" rIns="0" bIns="0" rtlCol="0" anchor="t"/>
          <a:lstStyle/>
          <a:p>
            <a:pPr marL="0" indent="0" algn="l">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Evaluation &amp; Deployment</a:t>
            </a:r>
            <a:endParaRPr lang="en-US" sz="950" dirty="0"/>
          </a:p>
        </p:txBody>
      </p:sp>
      <p:sp>
        <p:nvSpPr>
          <p:cNvPr id="17" name="Text 10"/>
          <p:cNvSpPr/>
          <p:nvPr/>
        </p:nvSpPr>
        <p:spPr>
          <a:xfrm>
            <a:off x="1047155" y="3639860"/>
            <a:ext cx="13164383" cy="167640"/>
          </a:xfrm>
          <a:prstGeom prst="rect">
            <a:avLst/>
          </a:prstGeom>
          <a:noFill/>
          <a:ln/>
        </p:spPr>
        <p:txBody>
          <a:bodyPr wrap="non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Assess performance metrics, validate predictions, and deploy model for clinical application</a:t>
            </a:r>
            <a:endParaRPr lang="en-US" sz="800" dirty="0"/>
          </a:p>
        </p:txBody>
      </p:sp>
      <p:sp>
        <p:nvSpPr>
          <p:cNvPr id="18" name="Text 11"/>
          <p:cNvSpPr/>
          <p:nvPr/>
        </p:nvSpPr>
        <p:spPr>
          <a:xfrm>
            <a:off x="418862" y="4169212"/>
            <a:ext cx="2418278"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Technical Implementation Details</a:t>
            </a:r>
            <a:endParaRPr lang="en-US" sz="1150" dirty="0"/>
          </a:p>
        </p:txBody>
      </p:sp>
      <p:sp>
        <p:nvSpPr>
          <p:cNvPr id="19" name="Text 12"/>
          <p:cNvSpPr/>
          <p:nvPr/>
        </p:nvSpPr>
        <p:spPr>
          <a:xfrm>
            <a:off x="418862" y="4458653"/>
            <a:ext cx="6768584" cy="167640"/>
          </a:xfrm>
          <a:prstGeom prst="rect">
            <a:avLst/>
          </a:prstGeom>
          <a:noFill/>
          <a:ln/>
        </p:spPr>
        <p:txBody>
          <a:bodyPr wrap="none" lIns="0" tIns="0" rIns="0" bIns="0" rtlCol="0" anchor="t"/>
          <a:lstStyle/>
          <a:p>
            <a:pPr marL="0" indent="0" algn="l">
              <a:lnSpc>
                <a:spcPts val="1300"/>
              </a:lnSpc>
              <a:buNone/>
            </a:pPr>
            <a:r>
              <a:rPr lang="en-US" sz="800" b="1" dirty="0">
                <a:solidFill>
                  <a:srgbClr val="272525"/>
                </a:solidFill>
                <a:latin typeface="Source Sans 3" pitchFamily="34" charset="0"/>
                <a:ea typeface="Source Sans 3" pitchFamily="34" charset="-122"/>
                <a:cs typeface="Source Sans 3" pitchFamily="34" charset="-120"/>
              </a:rPr>
              <a:t>Programming Environment:</a:t>
            </a:r>
            <a:r>
              <a:rPr lang="en-US" sz="800" dirty="0">
                <a:solidFill>
                  <a:srgbClr val="272525"/>
                </a:solidFill>
                <a:latin typeface="Source Sans 3" pitchFamily="34" charset="0"/>
                <a:ea typeface="Source Sans 3" pitchFamily="34" charset="-122"/>
                <a:cs typeface="Source Sans 3" pitchFamily="34" charset="-120"/>
              </a:rPr>
              <a:t> Python 3.8+ with scikit-learn, pandas, NumPy, and matplotlib libraries</a:t>
            </a:r>
            <a:endParaRPr lang="en-US" sz="800" dirty="0"/>
          </a:p>
        </p:txBody>
      </p:sp>
      <p:sp>
        <p:nvSpPr>
          <p:cNvPr id="20" name="Text 13"/>
          <p:cNvSpPr/>
          <p:nvPr/>
        </p:nvSpPr>
        <p:spPr>
          <a:xfrm>
            <a:off x="418862" y="4720471"/>
            <a:ext cx="6768584" cy="167640"/>
          </a:xfrm>
          <a:prstGeom prst="rect">
            <a:avLst/>
          </a:prstGeom>
          <a:noFill/>
          <a:ln/>
        </p:spPr>
        <p:txBody>
          <a:bodyPr wrap="none" lIns="0" tIns="0" rIns="0" bIns="0" rtlCol="0" anchor="t"/>
          <a:lstStyle/>
          <a:p>
            <a:pPr marL="0" indent="0" algn="l">
              <a:lnSpc>
                <a:spcPts val="1300"/>
              </a:lnSpc>
              <a:buNone/>
            </a:pPr>
            <a:r>
              <a:rPr lang="en-US" sz="800" b="1" dirty="0">
                <a:solidFill>
                  <a:srgbClr val="272525"/>
                </a:solidFill>
                <a:latin typeface="Source Sans 3" pitchFamily="34" charset="0"/>
                <a:ea typeface="Source Sans 3" pitchFamily="34" charset="-122"/>
                <a:cs typeface="Source Sans 3" pitchFamily="34" charset="-120"/>
              </a:rPr>
              <a:t>Data Preprocessing:</a:t>
            </a:r>
            <a:endParaRPr lang="en-US" sz="800" dirty="0"/>
          </a:p>
        </p:txBody>
      </p:sp>
      <p:sp>
        <p:nvSpPr>
          <p:cNvPr id="21" name="Text 14"/>
          <p:cNvSpPr/>
          <p:nvPr/>
        </p:nvSpPr>
        <p:spPr>
          <a:xfrm>
            <a:off x="418862" y="4982289"/>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Missing value imputation using median for numerical features</a:t>
            </a:r>
            <a:endParaRPr lang="en-US" sz="800" dirty="0"/>
          </a:p>
        </p:txBody>
      </p:sp>
      <p:sp>
        <p:nvSpPr>
          <p:cNvPr id="22" name="Text 15"/>
          <p:cNvSpPr/>
          <p:nvPr/>
        </p:nvSpPr>
        <p:spPr>
          <a:xfrm>
            <a:off x="418862" y="5186482"/>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Standard scaling (z-score normalization) for feature uniformity</a:t>
            </a:r>
            <a:endParaRPr lang="en-US" sz="800" dirty="0"/>
          </a:p>
        </p:txBody>
      </p:sp>
      <p:sp>
        <p:nvSpPr>
          <p:cNvPr id="23" name="Text 16"/>
          <p:cNvSpPr/>
          <p:nvPr/>
        </p:nvSpPr>
        <p:spPr>
          <a:xfrm>
            <a:off x="418862" y="5390674"/>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Label encoding for categorical variables</a:t>
            </a:r>
            <a:endParaRPr lang="en-US" sz="800" dirty="0"/>
          </a:p>
        </p:txBody>
      </p:sp>
      <p:sp>
        <p:nvSpPr>
          <p:cNvPr id="24" name="Text 17"/>
          <p:cNvSpPr/>
          <p:nvPr/>
        </p:nvSpPr>
        <p:spPr>
          <a:xfrm>
            <a:off x="418862" y="5594866"/>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80-20 train-test split with stratification</a:t>
            </a:r>
            <a:endParaRPr lang="en-US" sz="800" dirty="0"/>
          </a:p>
        </p:txBody>
      </p:sp>
      <p:sp>
        <p:nvSpPr>
          <p:cNvPr id="25" name="Text 18"/>
          <p:cNvSpPr/>
          <p:nvPr/>
        </p:nvSpPr>
        <p:spPr>
          <a:xfrm>
            <a:off x="418862" y="5856684"/>
            <a:ext cx="6768584" cy="167640"/>
          </a:xfrm>
          <a:prstGeom prst="rect">
            <a:avLst/>
          </a:prstGeom>
          <a:noFill/>
          <a:ln/>
        </p:spPr>
        <p:txBody>
          <a:bodyPr wrap="none" lIns="0" tIns="0" rIns="0" bIns="0" rtlCol="0" anchor="t"/>
          <a:lstStyle/>
          <a:p>
            <a:pPr marL="0" indent="0" algn="l">
              <a:lnSpc>
                <a:spcPts val="1300"/>
              </a:lnSpc>
              <a:buNone/>
            </a:pPr>
            <a:r>
              <a:rPr lang="en-US" sz="800" b="1" dirty="0">
                <a:solidFill>
                  <a:srgbClr val="272525"/>
                </a:solidFill>
                <a:latin typeface="Source Sans 3" pitchFamily="34" charset="0"/>
                <a:ea typeface="Source Sans 3" pitchFamily="34" charset="-122"/>
                <a:cs typeface="Source Sans 3" pitchFamily="34" charset="-120"/>
              </a:rPr>
              <a:t>Model Configuration:</a:t>
            </a:r>
            <a:endParaRPr lang="en-US" sz="800" dirty="0"/>
          </a:p>
        </p:txBody>
      </p:sp>
      <p:sp>
        <p:nvSpPr>
          <p:cNvPr id="26" name="Text 19"/>
          <p:cNvSpPr/>
          <p:nvPr/>
        </p:nvSpPr>
        <p:spPr>
          <a:xfrm>
            <a:off x="418862" y="6118503"/>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L2 regularization to prevent overfitting</a:t>
            </a:r>
            <a:endParaRPr lang="en-US" sz="800" dirty="0"/>
          </a:p>
        </p:txBody>
      </p:sp>
      <p:sp>
        <p:nvSpPr>
          <p:cNvPr id="27" name="Text 20"/>
          <p:cNvSpPr/>
          <p:nvPr/>
        </p:nvSpPr>
        <p:spPr>
          <a:xfrm>
            <a:off x="418862" y="6322695"/>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Maximum iteration limit: 1000</a:t>
            </a:r>
            <a:endParaRPr lang="en-US" sz="800" dirty="0"/>
          </a:p>
        </p:txBody>
      </p:sp>
      <p:sp>
        <p:nvSpPr>
          <p:cNvPr id="28" name="Text 21"/>
          <p:cNvSpPr/>
          <p:nvPr/>
        </p:nvSpPr>
        <p:spPr>
          <a:xfrm>
            <a:off x="418862" y="6526887"/>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Convergence tolerance: 1e-4</a:t>
            </a:r>
            <a:endParaRPr lang="en-US" sz="800" dirty="0"/>
          </a:p>
        </p:txBody>
      </p:sp>
      <p:sp>
        <p:nvSpPr>
          <p:cNvPr id="29" name="Text 22"/>
          <p:cNvSpPr/>
          <p:nvPr/>
        </p:nvSpPr>
        <p:spPr>
          <a:xfrm>
            <a:off x="418862" y="6731079"/>
            <a:ext cx="6768584" cy="167640"/>
          </a:xfrm>
          <a:prstGeom prst="rect">
            <a:avLst/>
          </a:prstGeom>
          <a:noFill/>
          <a:ln/>
        </p:spPr>
        <p:txBody>
          <a:bodyPr wrap="none" lIns="0" tIns="0" rIns="0" bIns="0" rtlCol="0" anchor="t"/>
          <a:lstStyle/>
          <a:p>
            <a:pPr marL="342900" indent="-342900" algn="l">
              <a:lnSpc>
                <a:spcPts val="1300"/>
              </a:lnSpc>
              <a:buSzPct val="100000"/>
              <a:buChar char="•"/>
            </a:pPr>
            <a:r>
              <a:rPr lang="en-US" sz="800" dirty="0">
                <a:solidFill>
                  <a:srgbClr val="272525"/>
                </a:solidFill>
                <a:latin typeface="Source Sans 3" pitchFamily="34" charset="0"/>
                <a:ea typeface="Source Sans 3" pitchFamily="34" charset="-122"/>
                <a:cs typeface="Source Sans 3" pitchFamily="34" charset="-120"/>
              </a:rPr>
              <a:t>Solver: Limited-memory BFGS (lbfgs) algorithm</a:t>
            </a:r>
            <a:endParaRPr lang="en-US" sz="800" dirty="0"/>
          </a:p>
        </p:txBody>
      </p:sp>
      <p:sp>
        <p:nvSpPr>
          <p:cNvPr id="30" name="Text 23"/>
          <p:cNvSpPr/>
          <p:nvPr/>
        </p:nvSpPr>
        <p:spPr>
          <a:xfrm>
            <a:off x="7450574" y="4169212"/>
            <a:ext cx="1713190"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Key Preprocessing Code</a:t>
            </a:r>
            <a:endParaRPr lang="en-US" sz="1150" dirty="0"/>
          </a:p>
        </p:txBody>
      </p:sp>
      <p:sp>
        <p:nvSpPr>
          <p:cNvPr id="31" name="Shape 24"/>
          <p:cNvSpPr/>
          <p:nvPr/>
        </p:nvSpPr>
        <p:spPr>
          <a:xfrm>
            <a:off x="7450574" y="4471749"/>
            <a:ext cx="6768584" cy="3509724"/>
          </a:xfrm>
          <a:prstGeom prst="roundRect">
            <a:avLst>
              <a:gd name="adj" fmla="val 1253"/>
            </a:avLst>
          </a:prstGeom>
          <a:solidFill>
            <a:srgbClr val="F2F2F2"/>
          </a:solidFill>
          <a:ln/>
        </p:spPr>
      </p:sp>
      <p:sp>
        <p:nvSpPr>
          <p:cNvPr id="32" name="Shape 25"/>
          <p:cNvSpPr/>
          <p:nvPr/>
        </p:nvSpPr>
        <p:spPr>
          <a:xfrm>
            <a:off x="7445454" y="4471749"/>
            <a:ext cx="6778823" cy="3509724"/>
          </a:xfrm>
          <a:prstGeom prst="roundRect">
            <a:avLst>
              <a:gd name="adj" fmla="val 448"/>
            </a:avLst>
          </a:prstGeom>
          <a:solidFill>
            <a:srgbClr val="F2F2F2"/>
          </a:solidFill>
          <a:ln/>
        </p:spPr>
      </p:sp>
      <p:sp>
        <p:nvSpPr>
          <p:cNvPr id="33" name="Text 26"/>
          <p:cNvSpPr/>
          <p:nvPr/>
        </p:nvSpPr>
        <p:spPr>
          <a:xfrm>
            <a:off x="7550110" y="4550212"/>
            <a:ext cx="6569512" cy="3352800"/>
          </a:xfrm>
          <a:prstGeom prst="rect">
            <a:avLst/>
          </a:prstGeom>
          <a:noFill/>
          <a:ln/>
        </p:spPr>
        <p:txBody>
          <a:bodyPr wrap="square" lIns="0" tIns="0" rIns="0" bIns="0" rtlCol="0" anchor="t"/>
          <a:lstStyle/>
          <a:p>
            <a:pPr marL="0" indent="0" algn="l">
              <a:lnSpc>
                <a:spcPts val="1300"/>
              </a:lnSpc>
              <a:buNone/>
            </a:pPr>
            <a:r>
              <a:rPr lang="en-US" sz="800" dirty="0">
                <a:solidFill>
                  <a:srgbClr val="272525"/>
                </a:solidFill>
                <a:highlight>
                  <a:srgbClr val="F2F2F2"/>
                </a:highlight>
                <a:latin typeface="Consolas" pitchFamily="34" charset="0"/>
                <a:ea typeface="Consolas" pitchFamily="34" charset="-122"/>
                <a:cs typeface="Consolas" pitchFamily="34" charset="-120"/>
              </a:rPr>
              <a:t>import pandas as pd
from sklearn.model_selection import train_test_split
from sklearn.preprocessing import StandardScaler
from sklearn.linear_model import LogisticRegression
# Load dataset
data = pd.read_csv('kidney_disease.csv')
# Handle missing values
data.fillna(data.median(), inplace=True)
# Feature scaling
scaler = StandardScaler()
X_scaled = scaler.fit_transform(X)
# Train-test split
X_train, X_test, y_train, y_test = 
 train_test_split(X_scaled, y, 
 test_size=0.2, random_state=42)
</a:t>
            </a:r>
            <a:endParaRPr lang="en-US" sz="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barn(inVertical)">
                                      <p:cBhvr>
                                        <p:cTn id="13" dur="500"/>
                                        <p:tgtEl>
                                          <p:spTgt spid="33"/>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wipe(down)">
                                      <p:cBhvr>
                                        <p:cTn id="1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0" grpId="0" animBg="1"/>
      <p:bldP spid="3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84465" y="426363"/>
            <a:ext cx="2850118" cy="356235"/>
          </a:xfrm>
          <a:prstGeom prst="rect">
            <a:avLst/>
          </a:prstGeom>
          <a:noFill/>
          <a:ln/>
        </p:spPr>
        <p:txBody>
          <a:bodyPr wrap="none" lIns="0" tIns="0" rIns="0" bIns="0" rtlCol="0" anchor="t"/>
          <a:lstStyle/>
          <a:p>
            <a:pPr marL="0" indent="0" algn="l">
              <a:lnSpc>
                <a:spcPts val="2800"/>
              </a:lnSpc>
              <a:buNone/>
            </a:pPr>
            <a:r>
              <a:rPr lang="en-US" sz="2200" dirty="0">
                <a:solidFill>
                  <a:srgbClr val="000000"/>
                </a:solidFill>
                <a:latin typeface="Source Serif 4 Semi Bold" pitchFamily="34" charset="0"/>
                <a:ea typeface="Source Serif 4 Semi Bold" pitchFamily="34" charset="-122"/>
                <a:cs typeface="Source Serif 4 Semi Bold" pitchFamily="34" charset="-120"/>
              </a:rPr>
              <a:t>System Architecture</a:t>
            </a:r>
            <a:endParaRPr lang="en-US" sz="2200" dirty="0"/>
          </a:p>
        </p:txBody>
      </p:sp>
      <p:sp>
        <p:nvSpPr>
          <p:cNvPr id="3" name="Shape 1"/>
          <p:cNvSpPr/>
          <p:nvPr/>
        </p:nvSpPr>
        <p:spPr>
          <a:xfrm>
            <a:off x="7307580" y="1024771"/>
            <a:ext cx="15240" cy="6778347"/>
          </a:xfrm>
          <a:prstGeom prst="roundRect">
            <a:avLst>
              <a:gd name="adj" fmla="val 333830"/>
            </a:avLst>
          </a:prstGeom>
          <a:solidFill>
            <a:srgbClr val="D6BADD"/>
          </a:solidFill>
          <a:ln/>
        </p:spPr>
      </p:sp>
      <p:sp>
        <p:nvSpPr>
          <p:cNvPr id="4" name="Shape 2"/>
          <p:cNvSpPr/>
          <p:nvPr/>
        </p:nvSpPr>
        <p:spPr>
          <a:xfrm>
            <a:off x="469225" y="1024771"/>
            <a:ext cx="6830735" cy="1161931"/>
          </a:xfrm>
          <a:prstGeom prst="roundRect">
            <a:avLst>
              <a:gd name="adj" fmla="val 4379"/>
            </a:avLst>
          </a:prstGeom>
          <a:solidFill>
            <a:srgbClr val="F0D4F7"/>
          </a:solidFill>
          <a:ln w="7620">
            <a:solidFill>
              <a:srgbClr val="D6BADD"/>
            </a:solidFill>
            <a:prstDash val="solid"/>
          </a:ln>
        </p:spPr>
      </p:sp>
      <p:sp>
        <p:nvSpPr>
          <p:cNvPr id="5" name="Text 3"/>
          <p:cNvSpPr/>
          <p:nvPr/>
        </p:nvSpPr>
        <p:spPr>
          <a:xfrm>
            <a:off x="5753814" y="1153478"/>
            <a:ext cx="1425059" cy="178118"/>
          </a:xfrm>
          <a:prstGeom prst="rect">
            <a:avLst/>
          </a:prstGeom>
          <a:noFill/>
          <a:ln/>
        </p:spPr>
        <p:txBody>
          <a:bodyPr wrap="none" lIns="0" tIns="0" rIns="0" bIns="0" rtlCol="0" anchor="t"/>
          <a:lstStyle/>
          <a:p>
            <a:pPr marL="0" indent="0" algn="r">
              <a:lnSpc>
                <a:spcPts val="1400"/>
              </a:lnSpc>
              <a:buNone/>
            </a:pPr>
            <a:r>
              <a:rPr lang="en-US" sz="1100" dirty="0">
                <a:solidFill>
                  <a:srgbClr val="272525"/>
                </a:solidFill>
                <a:latin typeface="Source Serif 4 Semi Bold" pitchFamily="34" charset="0"/>
                <a:ea typeface="Source Serif 4 Semi Bold" pitchFamily="34" charset="-122"/>
                <a:cs typeface="Source Serif 4 Semi Bold" pitchFamily="34" charset="-120"/>
              </a:rPr>
              <a:t>Data Layer</a:t>
            </a:r>
            <a:endParaRPr lang="en-US" sz="1100" dirty="0"/>
          </a:p>
        </p:txBody>
      </p:sp>
      <p:sp>
        <p:nvSpPr>
          <p:cNvPr id="6" name="Text 4"/>
          <p:cNvSpPr/>
          <p:nvPr/>
        </p:nvSpPr>
        <p:spPr>
          <a:xfrm>
            <a:off x="597932" y="1404223"/>
            <a:ext cx="6580942" cy="193715"/>
          </a:xfrm>
          <a:prstGeom prst="rect">
            <a:avLst/>
          </a:prstGeom>
          <a:noFill/>
          <a:ln/>
        </p:spPr>
        <p:txBody>
          <a:bodyPr wrap="none" lIns="0" tIns="0" rIns="0" bIns="0" rtlCol="0" anchor="t"/>
          <a:lstStyle/>
          <a:p>
            <a:pPr marL="0" indent="0" algn="r">
              <a:lnSpc>
                <a:spcPts val="1500"/>
              </a:lnSpc>
              <a:buNone/>
            </a:pPr>
            <a:r>
              <a:rPr lang="en-US" sz="950" b="1" dirty="0">
                <a:solidFill>
                  <a:srgbClr val="272525"/>
                </a:solidFill>
                <a:latin typeface="Source Sans 3" pitchFamily="34" charset="0"/>
                <a:ea typeface="Source Sans 3" pitchFamily="34" charset="-122"/>
                <a:cs typeface="Source Sans 3" pitchFamily="34" charset="-120"/>
              </a:rPr>
              <a:t>Components:</a:t>
            </a:r>
            <a:r>
              <a:rPr lang="en-US" sz="950" dirty="0">
                <a:solidFill>
                  <a:srgbClr val="272525"/>
                </a:solidFill>
                <a:latin typeface="Source Sans 3" pitchFamily="34" charset="0"/>
                <a:ea typeface="Source Sans 3" pitchFamily="34" charset="-122"/>
                <a:cs typeface="Source Sans 3" pitchFamily="34" charset="-120"/>
              </a:rPr>
              <a:t> UCI Machine Learning Repository dataset, CSV file storage, data validation modules</a:t>
            </a:r>
            <a:endParaRPr lang="en-US" sz="950" dirty="0"/>
          </a:p>
        </p:txBody>
      </p:sp>
      <p:sp>
        <p:nvSpPr>
          <p:cNvPr id="7" name="Text 5"/>
          <p:cNvSpPr/>
          <p:nvPr/>
        </p:nvSpPr>
        <p:spPr>
          <a:xfrm>
            <a:off x="597932" y="1670566"/>
            <a:ext cx="6580942" cy="387429"/>
          </a:xfrm>
          <a:prstGeom prst="rect">
            <a:avLst/>
          </a:prstGeom>
          <a:noFill/>
          <a:ln/>
        </p:spPr>
        <p:txBody>
          <a:bodyPr wrap="square" lIns="0" tIns="0" rIns="0" bIns="0" rtlCol="0" anchor="t"/>
          <a:lstStyle/>
          <a:p>
            <a:pPr marL="0" indent="0" algn="r">
              <a:lnSpc>
                <a:spcPts val="1500"/>
              </a:lnSpc>
              <a:buNone/>
            </a:pPr>
            <a:r>
              <a:rPr lang="en-US" sz="950" b="1" dirty="0">
                <a:solidFill>
                  <a:srgbClr val="272525"/>
                </a:solidFill>
                <a:latin typeface="Source Sans 3" pitchFamily="34" charset="0"/>
                <a:ea typeface="Source Sans 3" pitchFamily="34" charset="-122"/>
                <a:cs typeface="Source Sans 3" pitchFamily="34" charset="-120"/>
              </a:rPr>
              <a:t>Functionality:</a:t>
            </a:r>
            <a:r>
              <a:rPr lang="en-US" sz="950" dirty="0">
                <a:solidFill>
                  <a:srgbClr val="272525"/>
                </a:solidFill>
                <a:latin typeface="Source Sans 3" pitchFamily="34" charset="0"/>
                <a:ea typeface="Source Sans 3" pitchFamily="34" charset="-122"/>
                <a:cs typeface="Source Sans 3" pitchFamily="34" charset="-120"/>
              </a:rPr>
              <a:t> Stores raw patient data including 24 clinical attributes such as age, blood pressure, specific gravity, albumin levels, and blood glucose measurements. Implements data integrity checks and format validation.</a:t>
            </a:r>
            <a:endParaRPr lang="en-US" sz="950" dirty="0"/>
          </a:p>
        </p:txBody>
      </p:sp>
      <p:sp>
        <p:nvSpPr>
          <p:cNvPr id="8" name="Shape 6"/>
          <p:cNvSpPr/>
          <p:nvPr/>
        </p:nvSpPr>
        <p:spPr>
          <a:xfrm>
            <a:off x="7330440" y="2428875"/>
            <a:ext cx="6830735" cy="1161931"/>
          </a:xfrm>
          <a:prstGeom prst="rect">
            <a:avLst/>
          </a:prstGeom>
          <a:solidFill>
            <a:srgbClr val="F0D4F7"/>
          </a:solidFill>
          <a:ln w="7620">
            <a:solidFill>
              <a:srgbClr val="D6BADD"/>
            </a:solidFill>
            <a:prstDash val="solid"/>
          </a:ln>
        </p:spPr>
      </p:sp>
      <p:sp>
        <p:nvSpPr>
          <p:cNvPr id="9" name="Text 7"/>
          <p:cNvSpPr/>
          <p:nvPr/>
        </p:nvSpPr>
        <p:spPr>
          <a:xfrm>
            <a:off x="7451527" y="2557582"/>
            <a:ext cx="1425059" cy="178118"/>
          </a:xfrm>
          <a:prstGeom prst="rect">
            <a:avLst/>
          </a:prstGeom>
          <a:noFill/>
          <a:ln/>
        </p:spPr>
        <p:txBody>
          <a:bodyPr wrap="none" lIns="0" tIns="0" rIns="0" bIns="0" rtlCol="0" anchor="t"/>
          <a:lstStyle/>
          <a:p>
            <a:pPr marL="0" indent="0" algn="l">
              <a:lnSpc>
                <a:spcPts val="1400"/>
              </a:lnSpc>
              <a:buNone/>
            </a:pPr>
            <a:r>
              <a:rPr lang="en-US" sz="1100" dirty="0">
                <a:solidFill>
                  <a:srgbClr val="272525"/>
                </a:solidFill>
                <a:latin typeface="Source Serif 4 Semi Bold" pitchFamily="34" charset="0"/>
                <a:ea typeface="Source Serif 4 Semi Bold" pitchFamily="34" charset="-122"/>
                <a:cs typeface="Source Serif 4 Semi Bold" pitchFamily="34" charset="-120"/>
              </a:rPr>
              <a:t>Processing Layer</a:t>
            </a:r>
            <a:endParaRPr lang="en-US" sz="1100" dirty="0"/>
          </a:p>
        </p:txBody>
      </p:sp>
      <p:sp>
        <p:nvSpPr>
          <p:cNvPr id="10" name="Text 8"/>
          <p:cNvSpPr/>
          <p:nvPr/>
        </p:nvSpPr>
        <p:spPr>
          <a:xfrm>
            <a:off x="7451527" y="2808327"/>
            <a:ext cx="6580942" cy="193715"/>
          </a:xfrm>
          <a:prstGeom prst="rect">
            <a:avLst/>
          </a:prstGeom>
          <a:noFill/>
          <a:ln/>
        </p:spPr>
        <p:txBody>
          <a:bodyPr wrap="none" lIns="0" tIns="0" rIns="0" bIns="0" rtlCol="0" anchor="t"/>
          <a:lstStyle/>
          <a:p>
            <a:pPr marL="0" indent="0" algn="l">
              <a:lnSpc>
                <a:spcPts val="1500"/>
              </a:lnSpc>
              <a:buNone/>
            </a:pPr>
            <a:r>
              <a:rPr lang="en-US" sz="950" b="1" dirty="0">
                <a:solidFill>
                  <a:srgbClr val="272525"/>
                </a:solidFill>
                <a:latin typeface="Source Sans 3" pitchFamily="34" charset="0"/>
                <a:ea typeface="Source Sans 3" pitchFamily="34" charset="-122"/>
                <a:cs typeface="Source Sans 3" pitchFamily="34" charset="-120"/>
              </a:rPr>
              <a:t>Components:</a:t>
            </a:r>
            <a:r>
              <a:rPr lang="en-US" sz="950" dirty="0">
                <a:solidFill>
                  <a:srgbClr val="272525"/>
                </a:solidFill>
                <a:latin typeface="Source Sans 3" pitchFamily="34" charset="0"/>
                <a:ea typeface="Source Sans 3" pitchFamily="34" charset="-122"/>
                <a:cs typeface="Source Sans 3" pitchFamily="34" charset="-120"/>
              </a:rPr>
              <a:t> Data preprocessing pipeline, feature engineering module, normalization engine</a:t>
            </a:r>
            <a:endParaRPr lang="en-US" sz="950" dirty="0"/>
          </a:p>
        </p:txBody>
      </p:sp>
      <p:sp>
        <p:nvSpPr>
          <p:cNvPr id="11" name="Text 9"/>
          <p:cNvSpPr/>
          <p:nvPr/>
        </p:nvSpPr>
        <p:spPr>
          <a:xfrm>
            <a:off x="7451527" y="3074670"/>
            <a:ext cx="6580942" cy="387429"/>
          </a:xfrm>
          <a:prstGeom prst="rect">
            <a:avLst/>
          </a:prstGeom>
          <a:noFill/>
          <a:ln/>
        </p:spPr>
        <p:txBody>
          <a:bodyPr wrap="square" lIns="0" tIns="0" rIns="0" bIns="0" rtlCol="0" anchor="t"/>
          <a:lstStyle/>
          <a:p>
            <a:pPr marL="0" indent="0" algn="l">
              <a:lnSpc>
                <a:spcPts val="1500"/>
              </a:lnSpc>
              <a:buNone/>
            </a:pPr>
            <a:r>
              <a:rPr lang="en-US" sz="950" b="1" dirty="0">
                <a:solidFill>
                  <a:srgbClr val="272525"/>
                </a:solidFill>
                <a:latin typeface="Source Sans 3" pitchFamily="34" charset="0"/>
                <a:ea typeface="Source Sans 3" pitchFamily="34" charset="-122"/>
                <a:cs typeface="Source Sans 3" pitchFamily="34" charset="-120"/>
              </a:rPr>
              <a:t>Functionality:</a:t>
            </a:r>
            <a:r>
              <a:rPr lang="en-US" sz="950" dirty="0">
                <a:solidFill>
                  <a:srgbClr val="272525"/>
                </a:solidFill>
                <a:latin typeface="Source Sans 3" pitchFamily="34" charset="0"/>
                <a:ea typeface="Source Sans 3" pitchFamily="34" charset="-122"/>
                <a:cs typeface="Source Sans 3" pitchFamily="34" charset="-120"/>
              </a:rPr>
              <a:t> Handles missing value imputation, outlier detection, categorical encoding, and feature scaling. Transforms raw data into ML-ready format while preserving clinical significance.</a:t>
            </a:r>
            <a:endParaRPr lang="en-US" sz="950" dirty="0"/>
          </a:p>
        </p:txBody>
      </p:sp>
      <p:sp>
        <p:nvSpPr>
          <p:cNvPr id="12" name="Shape 10"/>
          <p:cNvSpPr/>
          <p:nvPr/>
        </p:nvSpPr>
        <p:spPr>
          <a:xfrm>
            <a:off x="469225" y="3832979"/>
            <a:ext cx="6830735" cy="1161931"/>
          </a:xfrm>
          <a:prstGeom prst="roundRect">
            <a:avLst>
              <a:gd name="adj" fmla="val 4379"/>
            </a:avLst>
          </a:prstGeom>
          <a:solidFill>
            <a:srgbClr val="F0D4F7"/>
          </a:solidFill>
          <a:ln w="7620">
            <a:solidFill>
              <a:srgbClr val="D6BADD"/>
            </a:solidFill>
            <a:prstDash val="solid"/>
          </a:ln>
        </p:spPr>
      </p:sp>
      <p:sp>
        <p:nvSpPr>
          <p:cNvPr id="13" name="Text 11"/>
          <p:cNvSpPr/>
          <p:nvPr/>
        </p:nvSpPr>
        <p:spPr>
          <a:xfrm>
            <a:off x="5753814" y="3961686"/>
            <a:ext cx="1425059" cy="178118"/>
          </a:xfrm>
          <a:prstGeom prst="rect">
            <a:avLst/>
          </a:prstGeom>
          <a:noFill/>
          <a:ln/>
        </p:spPr>
        <p:txBody>
          <a:bodyPr wrap="none" lIns="0" tIns="0" rIns="0" bIns="0" rtlCol="0" anchor="t"/>
          <a:lstStyle/>
          <a:p>
            <a:pPr marL="0" indent="0" algn="r">
              <a:lnSpc>
                <a:spcPts val="1400"/>
              </a:lnSpc>
              <a:buNone/>
            </a:pPr>
            <a:r>
              <a:rPr lang="en-US" sz="1100" dirty="0">
                <a:solidFill>
                  <a:srgbClr val="272525"/>
                </a:solidFill>
                <a:latin typeface="Source Serif 4 Semi Bold" pitchFamily="34" charset="0"/>
                <a:ea typeface="Source Serif 4 Semi Bold" pitchFamily="34" charset="-122"/>
                <a:cs typeface="Source Serif 4 Semi Bold" pitchFamily="34" charset="-120"/>
              </a:rPr>
              <a:t>Model Layer</a:t>
            </a:r>
            <a:endParaRPr lang="en-US" sz="1100" dirty="0"/>
          </a:p>
        </p:txBody>
      </p:sp>
      <p:sp>
        <p:nvSpPr>
          <p:cNvPr id="14" name="Text 12"/>
          <p:cNvSpPr/>
          <p:nvPr/>
        </p:nvSpPr>
        <p:spPr>
          <a:xfrm>
            <a:off x="597932" y="4212431"/>
            <a:ext cx="6580942" cy="193715"/>
          </a:xfrm>
          <a:prstGeom prst="rect">
            <a:avLst/>
          </a:prstGeom>
          <a:noFill/>
          <a:ln/>
        </p:spPr>
        <p:txBody>
          <a:bodyPr wrap="none" lIns="0" tIns="0" rIns="0" bIns="0" rtlCol="0" anchor="t"/>
          <a:lstStyle/>
          <a:p>
            <a:pPr marL="0" indent="0" algn="r">
              <a:lnSpc>
                <a:spcPts val="1500"/>
              </a:lnSpc>
              <a:buNone/>
            </a:pPr>
            <a:r>
              <a:rPr lang="en-US" sz="950" b="1" dirty="0">
                <a:solidFill>
                  <a:srgbClr val="272525"/>
                </a:solidFill>
                <a:latin typeface="Source Sans 3" pitchFamily="34" charset="0"/>
                <a:ea typeface="Source Sans 3" pitchFamily="34" charset="-122"/>
                <a:cs typeface="Source Sans 3" pitchFamily="34" charset="-120"/>
              </a:rPr>
              <a:t>Components:</a:t>
            </a:r>
            <a:r>
              <a:rPr lang="en-US" sz="950" dirty="0">
                <a:solidFill>
                  <a:srgbClr val="272525"/>
                </a:solidFill>
                <a:latin typeface="Source Sans 3" pitchFamily="34" charset="0"/>
                <a:ea typeface="Source Sans 3" pitchFamily="34" charset="-122"/>
                <a:cs typeface="Source Sans 3" pitchFamily="34" charset="-120"/>
              </a:rPr>
              <a:t> Logistic regression classifier, hyperparameter optimizer, cross-validation framework</a:t>
            </a:r>
            <a:endParaRPr lang="en-US" sz="950" dirty="0"/>
          </a:p>
        </p:txBody>
      </p:sp>
      <p:sp>
        <p:nvSpPr>
          <p:cNvPr id="15" name="Text 13"/>
          <p:cNvSpPr/>
          <p:nvPr/>
        </p:nvSpPr>
        <p:spPr>
          <a:xfrm>
            <a:off x="597932" y="4478774"/>
            <a:ext cx="6580942" cy="387429"/>
          </a:xfrm>
          <a:prstGeom prst="rect">
            <a:avLst/>
          </a:prstGeom>
          <a:noFill/>
          <a:ln/>
        </p:spPr>
        <p:txBody>
          <a:bodyPr wrap="square" lIns="0" tIns="0" rIns="0" bIns="0" rtlCol="0" anchor="t"/>
          <a:lstStyle/>
          <a:p>
            <a:pPr marL="0" indent="0" algn="r">
              <a:lnSpc>
                <a:spcPts val="1500"/>
              </a:lnSpc>
              <a:buNone/>
            </a:pPr>
            <a:r>
              <a:rPr lang="en-US" sz="950" b="1" dirty="0">
                <a:solidFill>
                  <a:srgbClr val="272525"/>
                </a:solidFill>
                <a:latin typeface="Source Sans 3" pitchFamily="34" charset="0"/>
                <a:ea typeface="Source Sans 3" pitchFamily="34" charset="-122"/>
                <a:cs typeface="Source Sans 3" pitchFamily="34" charset="-120"/>
              </a:rPr>
              <a:t>Functionality:</a:t>
            </a:r>
            <a:r>
              <a:rPr lang="en-US" sz="950" dirty="0">
                <a:solidFill>
                  <a:srgbClr val="272525"/>
                </a:solidFill>
                <a:latin typeface="Source Sans 3" pitchFamily="34" charset="0"/>
                <a:ea typeface="Source Sans 3" pitchFamily="34" charset="-122"/>
                <a:cs typeface="Source Sans 3" pitchFamily="34" charset="-120"/>
              </a:rPr>
              <a:t> Trains predictive model using processed features, optimizes parameters through grid search, validates performance through k-fold cross-validation, and generates probability estimates for CKD presence.</a:t>
            </a:r>
            <a:endParaRPr lang="en-US" sz="950" dirty="0"/>
          </a:p>
        </p:txBody>
      </p:sp>
      <p:sp>
        <p:nvSpPr>
          <p:cNvPr id="16" name="Shape 14"/>
          <p:cNvSpPr/>
          <p:nvPr/>
        </p:nvSpPr>
        <p:spPr>
          <a:xfrm>
            <a:off x="7330440" y="5237083"/>
            <a:ext cx="6830735" cy="1161931"/>
          </a:xfrm>
          <a:prstGeom prst="rect">
            <a:avLst/>
          </a:prstGeom>
          <a:solidFill>
            <a:srgbClr val="F0D4F7"/>
          </a:solidFill>
          <a:ln w="7620">
            <a:solidFill>
              <a:srgbClr val="D6BADD"/>
            </a:solidFill>
            <a:prstDash val="solid"/>
          </a:ln>
        </p:spPr>
      </p:sp>
      <p:sp>
        <p:nvSpPr>
          <p:cNvPr id="17" name="Text 15"/>
          <p:cNvSpPr/>
          <p:nvPr/>
        </p:nvSpPr>
        <p:spPr>
          <a:xfrm>
            <a:off x="7451527" y="5365790"/>
            <a:ext cx="1425059" cy="178118"/>
          </a:xfrm>
          <a:prstGeom prst="rect">
            <a:avLst/>
          </a:prstGeom>
          <a:noFill/>
          <a:ln/>
        </p:spPr>
        <p:txBody>
          <a:bodyPr wrap="none" lIns="0" tIns="0" rIns="0" bIns="0" rtlCol="0" anchor="t"/>
          <a:lstStyle/>
          <a:p>
            <a:pPr marL="0" indent="0" algn="l">
              <a:lnSpc>
                <a:spcPts val="1400"/>
              </a:lnSpc>
              <a:buNone/>
            </a:pPr>
            <a:r>
              <a:rPr lang="en-US" sz="1100" dirty="0">
                <a:solidFill>
                  <a:srgbClr val="272525"/>
                </a:solidFill>
                <a:latin typeface="Source Serif 4 Semi Bold" pitchFamily="34" charset="0"/>
                <a:ea typeface="Source Serif 4 Semi Bold" pitchFamily="34" charset="-122"/>
                <a:cs typeface="Source Serif 4 Semi Bold" pitchFamily="34" charset="-120"/>
              </a:rPr>
              <a:t>Evaluation Layer</a:t>
            </a:r>
            <a:endParaRPr lang="en-US" sz="1100" dirty="0"/>
          </a:p>
        </p:txBody>
      </p:sp>
      <p:sp>
        <p:nvSpPr>
          <p:cNvPr id="18" name="Text 16"/>
          <p:cNvSpPr/>
          <p:nvPr/>
        </p:nvSpPr>
        <p:spPr>
          <a:xfrm>
            <a:off x="7451527" y="5616535"/>
            <a:ext cx="6580942" cy="193715"/>
          </a:xfrm>
          <a:prstGeom prst="rect">
            <a:avLst/>
          </a:prstGeom>
          <a:noFill/>
          <a:ln/>
        </p:spPr>
        <p:txBody>
          <a:bodyPr wrap="none" lIns="0" tIns="0" rIns="0" bIns="0" rtlCol="0" anchor="t"/>
          <a:lstStyle/>
          <a:p>
            <a:pPr marL="0" indent="0" algn="l">
              <a:lnSpc>
                <a:spcPts val="1500"/>
              </a:lnSpc>
              <a:buNone/>
            </a:pPr>
            <a:r>
              <a:rPr lang="en-US" sz="950" b="1" dirty="0">
                <a:solidFill>
                  <a:srgbClr val="272525"/>
                </a:solidFill>
                <a:latin typeface="Source Sans 3" pitchFamily="34" charset="0"/>
                <a:ea typeface="Source Sans 3" pitchFamily="34" charset="-122"/>
                <a:cs typeface="Source Sans 3" pitchFamily="34" charset="-120"/>
              </a:rPr>
              <a:t>Components:</a:t>
            </a:r>
            <a:r>
              <a:rPr lang="en-US" sz="950" dirty="0">
                <a:solidFill>
                  <a:srgbClr val="272525"/>
                </a:solidFill>
                <a:latin typeface="Source Sans 3" pitchFamily="34" charset="0"/>
                <a:ea typeface="Source Sans 3" pitchFamily="34" charset="-122"/>
                <a:cs typeface="Source Sans 3" pitchFamily="34" charset="-120"/>
              </a:rPr>
              <a:t> Performance metrics calculator, confusion matrix generator, ROC curve plotter</a:t>
            </a:r>
            <a:endParaRPr lang="en-US" sz="950" dirty="0"/>
          </a:p>
        </p:txBody>
      </p:sp>
      <p:sp>
        <p:nvSpPr>
          <p:cNvPr id="19" name="Text 17"/>
          <p:cNvSpPr/>
          <p:nvPr/>
        </p:nvSpPr>
        <p:spPr>
          <a:xfrm>
            <a:off x="7451527" y="5882878"/>
            <a:ext cx="6580942" cy="387429"/>
          </a:xfrm>
          <a:prstGeom prst="rect">
            <a:avLst/>
          </a:prstGeom>
          <a:noFill/>
          <a:ln/>
        </p:spPr>
        <p:txBody>
          <a:bodyPr wrap="square" lIns="0" tIns="0" rIns="0" bIns="0" rtlCol="0" anchor="t"/>
          <a:lstStyle/>
          <a:p>
            <a:pPr marL="0" indent="0" algn="l">
              <a:lnSpc>
                <a:spcPts val="1500"/>
              </a:lnSpc>
              <a:buNone/>
            </a:pPr>
            <a:r>
              <a:rPr lang="en-US" sz="950" b="1" dirty="0">
                <a:solidFill>
                  <a:srgbClr val="272525"/>
                </a:solidFill>
                <a:latin typeface="Source Sans 3" pitchFamily="34" charset="0"/>
                <a:ea typeface="Source Sans 3" pitchFamily="34" charset="-122"/>
                <a:cs typeface="Source Sans 3" pitchFamily="34" charset="-120"/>
              </a:rPr>
              <a:t>Functionality:</a:t>
            </a:r>
            <a:r>
              <a:rPr lang="en-US" sz="950" dirty="0">
                <a:solidFill>
                  <a:srgbClr val="272525"/>
                </a:solidFill>
                <a:latin typeface="Source Sans 3" pitchFamily="34" charset="0"/>
                <a:ea typeface="Source Sans 3" pitchFamily="34" charset="-122"/>
                <a:cs typeface="Source Sans 3" pitchFamily="34" charset="-120"/>
              </a:rPr>
              <a:t> Computes accuracy, precision, recall, F1-score, and AUC-ROC. Generates visualizations for model interpretation and validates against clinical benchmarks.</a:t>
            </a:r>
            <a:endParaRPr lang="en-US" sz="950" dirty="0"/>
          </a:p>
        </p:txBody>
      </p:sp>
      <p:sp>
        <p:nvSpPr>
          <p:cNvPr id="20" name="Shape 18"/>
          <p:cNvSpPr/>
          <p:nvPr/>
        </p:nvSpPr>
        <p:spPr>
          <a:xfrm>
            <a:off x="469225" y="6641187"/>
            <a:ext cx="6830735" cy="1161931"/>
          </a:xfrm>
          <a:prstGeom prst="roundRect">
            <a:avLst>
              <a:gd name="adj" fmla="val 4379"/>
            </a:avLst>
          </a:prstGeom>
          <a:solidFill>
            <a:srgbClr val="F0D4F7"/>
          </a:solidFill>
          <a:ln w="7620">
            <a:solidFill>
              <a:srgbClr val="D6BADD"/>
            </a:solidFill>
            <a:prstDash val="solid"/>
          </a:ln>
        </p:spPr>
      </p:sp>
      <p:sp>
        <p:nvSpPr>
          <p:cNvPr id="21" name="Text 19"/>
          <p:cNvSpPr/>
          <p:nvPr/>
        </p:nvSpPr>
        <p:spPr>
          <a:xfrm>
            <a:off x="5753814" y="6769894"/>
            <a:ext cx="1425059" cy="178118"/>
          </a:xfrm>
          <a:prstGeom prst="rect">
            <a:avLst/>
          </a:prstGeom>
          <a:noFill/>
          <a:ln/>
        </p:spPr>
        <p:txBody>
          <a:bodyPr wrap="none" lIns="0" tIns="0" rIns="0" bIns="0" rtlCol="0" anchor="t"/>
          <a:lstStyle/>
          <a:p>
            <a:pPr marL="0" indent="0" algn="r">
              <a:lnSpc>
                <a:spcPts val="1400"/>
              </a:lnSpc>
              <a:buNone/>
            </a:pPr>
            <a:r>
              <a:rPr lang="en-US" sz="1100" dirty="0">
                <a:solidFill>
                  <a:srgbClr val="272525"/>
                </a:solidFill>
                <a:latin typeface="Source Serif 4 Semi Bold" pitchFamily="34" charset="0"/>
                <a:ea typeface="Source Serif 4 Semi Bold" pitchFamily="34" charset="-122"/>
                <a:cs typeface="Source Serif 4 Semi Bold" pitchFamily="34" charset="-120"/>
              </a:rPr>
              <a:t>Deployment Layer</a:t>
            </a:r>
            <a:endParaRPr lang="en-US" sz="1100" dirty="0"/>
          </a:p>
        </p:txBody>
      </p:sp>
      <p:sp>
        <p:nvSpPr>
          <p:cNvPr id="22" name="Text 20"/>
          <p:cNvSpPr/>
          <p:nvPr/>
        </p:nvSpPr>
        <p:spPr>
          <a:xfrm>
            <a:off x="597932" y="7020639"/>
            <a:ext cx="6580942" cy="193715"/>
          </a:xfrm>
          <a:prstGeom prst="rect">
            <a:avLst/>
          </a:prstGeom>
          <a:noFill/>
          <a:ln/>
        </p:spPr>
        <p:txBody>
          <a:bodyPr wrap="none" lIns="0" tIns="0" rIns="0" bIns="0" rtlCol="0" anchor="t"/>
          <a:lstStyle/>
          <a:p>
            <a:pPr marL="0" indent="0" algn="r">
              <a:lnSpc>
                <a:spcPts val="1500"/>
              </a:lnSpc>
              <a:buNone/>
            </a:pPr>
            <a:r>
              <a:rPr lang="en-US" sz="950" b="1" dirty="0">
                <a:solidFill>
                  <a:srgbClr val="272525"/>
                </a:solidFill>
                <a:latin typeface="Source Sans 3" pitchFamily="34" charset="0"/>
                <a:ea typeface="Source Sans 3" pitchFamily="34" charset="-122"/>
                <a:cs typeface="Source Sans 3" pitchFamily="34" charset="-120"/>
              </a:rPr>
              <a:t>Components:</a:t>
            </a:r>
            <a:r>
              <a:rPr lang="en-US" sz="950" dirty="0">
                <a:solidFill>
                  <a:srgbClr val="272525"/>
                </a:solidFill>
                <a:latin typeface="Source Sans 3" pitchFamily="34" charset="0"/>
                <a:ea typeface="Source Sans 3" pitchFamily="34" charset="-122"/>
                <a:cs typeface="Source Sans 3" pitchFamily="34" charset="-120"/>
              </a:rPr>
              <a:t> Web interface (Flask/Streamlit), API endpoints, model serialization</a:t>
            </a:r>
            <a:endParaRPr lang="en-US" sz="950" dirty="0"/>
          </a:p>
        </p:txBody>
      </p:sp>
      <p:sp>
        <p:nvSpPr>
          <p:cNvPr id="23" name="Text 21"/>
          <p:cNvSpPr/>
          <p:nvPr/>
        </p:nvSpPr>
        <p:spPr>
          <a:xfrm>
            <a:off x="597932" y="7286982"/>
            <a:ext cx="6580942" cy="387429"/>
          </a:xfrm>
          <a:prstGeom prst="rect">
            <a:avLst/>
          </a:prstGeom>
          <a:noFill/>
          <a:ln/>
        </p:spPr>
        <p:txBody>
          <a:bodyPr wrap="square" lIns="0" tIns="0" rIns="0" bIns="0" rtlCol="0" anchor="t"/>
          <a:lstStyle/>
          <a:p>
            <a:pPr marL="0" indent="0" algn="r">
              <a:lnSpc>
                <a:spcPts val="1500"/>
              </a:lnSpc>
              <a:buNone/>
            </a:pPr>
            <a:r>
              <a:rPr lang="en-US" sz="950" b="1" dirty="0">
                <a:solidFill>
                  <a:srgbClr val="272525"/>
                </a:solidFill>
                <a:latin typeface="Source Sans 3" pitchFamily="34" charset="0"/>
                <a:ea typeface="Source Sans 3" pitchFamily="34" charset="-122"/>
                <a:cs typeface="Source Sans 3" pitchFamily="34" charset="-120"/>
              </a:rPr>
              <a:t>Functionality:</a:t>
            </a:r>
            <a:r>
              <a:rPr lang="en-US" sz="950" dirty="0">
                <a:solidFill>
                  <a:srgbClr val="272525"/>
                </a:solidFill>
                <a:latin typeface="Source Sans 3" pitchFamily="34" charset="0"/>
                <a:ea typeface="Source Sans 3" pitchFamily="34" charset="-122"/>
                <a:cs typeface="Source Sans 3" pitchFamily="34" charset="-120"/>
              </a:rPr>
              <a:t> Provides user-friendly interface for clinicians to input patient data and receive instant predictions. Implements secure API for integration with existing healthcare systems.</a:t>
            </a:r>
            <a:endParaRPr lang="en-US" sz="9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mph" presetSubtype="0" fill="hold" grpId="0" nodeType="clickEffect">
                                  <p:stCondLst>
                                    <p:cond delay="0"/>
                                  </p:stCondLst>
                                  <p:iterate type="lt">
                                    <p:tmPct val="4000"/>
                                  </p:iterate>
                                  <p:childTnLst>
                                    <p:set>
                                      <p:cBhvr override="childStyle">
                                        <p:cTn id="11" dur="500" fill="hold"/>
                                        <p:tgtEl>
                                          <p:spTgt spid="2"/>
                                        </p:tgtEl>
                                        <p:attrNameLst>
                                          <p:attrName>style.textDecorationUnderline</p:attrName>
                                        </p:attrNameLst>
                                      </p:cBhvr>
                                      <p:to>
                                        <p:strVal val="tru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18862" y="287893"/>
            <a:ext cx="4596527" cy="308015"/>
          </a:xfrm>
          <a:prstGeom prst="rect">
            <a:avLst/>
          </a:prstGeom>
          <a:noFill/>
          <a:ln/>
        </p:spPr>
        <p:txBody>
          <a:bodyPr wrap="none" lIns="0" tIns="0" rIns="0" bIns="0" rtlCol="0" anchor="t"/>
          <a:lstStyle/>
          <a:p>
            <a:pPr marL="0" indent="0" algn="l">
              <a:lnSpc>
                <a:spcPts val="2400"/>
              </a:lnSpc>
              <a:buNone/>
            </a:pPr>
            <a:r>
              <a:rPr lang="en-US" sz="1900" dirty="0">
                <a:solidFill>
                  <a:srgbClr val="000000"/>
                </a:solidFill>
                <a:latin typeface="Source Serif 4 Semi Bold" pitchFamily="34" charset="0"/>
                <a:ea typeface="Source Serif 4 Semi Bold" pitchFamily="34" charset="-122"/>
                <a:cs typeface="Source Serif 4 Semi Bold" pitchFamily="34" charset="-120"/>
              </a:rPr>
              <a:t>Dataset Description &amp; Feature Analysis</a:t>
            </a:r>
            <a:endParaRPr lang="en-US" sz="1900" dirty="0"/>
          </a:p>
        </p:txBody>
      </p:sp>
      <p:sp>
        <p:nvSpPr>
          <p:cNvPr id="3" name="Text 1"/>
          <p:cNvSpPr/>
          <p:nvPr/>
        </p:nvSpPr>
        <p:spPr>
          <a:xfrm>
            <a:off x="418862" y="857607"/>
            <a:ext cx="1478518"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Dataset Overview</a:t>
            </a:r>
            <a:endParaRPr lang="en-US" sz="1150" dirty="0"/>
          </a:p>
        </p:txBody>
      </p:sp>
      <p:sp>
        <p:nvSpPr>
          <p:cNvPr id="4" name="Text 2"/>
          <p:cNvSpPr/>
          <p:nvPr/>
        </p:nvSpPr>
        <p:spPr>
          <a:xfrm>
            <a:off x="418862" y="1147048"/>
            <a:ext cx="6066115" cy="502920"/>
          </a:xfrm>
          <a:prstGeom prst="rect">
            <a:avLst/>
          </a:prstGeom>
          <a:noFill/>
          <a:ln/>
        </p:spPr>
        <p:txBody>
          <a:bodyPr wrap="square" lIns="0" tIns="0" rIns="0" bIns="0" rtlCol="0" anchor="t"/>
          <a:lstStyle/>
          <a:p>
            <a:pPr marL="0" indent="0" algn="l">
              <a:lnSpc>
                <a:spcPts val="1300"/>
              </a:lnSpc>
              <a:buNone/>
            </a:pPr>
            <a:r>
              <a:rPr lang="en-US" sz="800" dirty="0">
                <a:solidFill>
                  <a:srgbClr val="272525"/>
                </a:solidFill>
                <a:latin typeface="Source Sans 3" pitchFamily="34" charset="0"/>
                <a:ea typeface="Source Sans 3" pitchFamily="34" charset="-122"/>
                <a:cs typeface="Source Sans 3" pitchFamily="34" charset="-120"/>
              </a:rPr>
              <a:t>Our analysis utilizes the </a:t>
            </a:r>
            <a:r>
              <a:rPr lang="en-US" sz="800" b="1" dirty="0">
                <a:solidFill>
                  <a:srgbClr val="272525"/>
                </a:solidFill>
                <a:latin typeface="Source Sans 3" pitchFamily="34" charset="0"/>
                <a:ea typeface="Source Sans 3" pitchFamily="34" charset="-122"/>
                <a:cs typeface="Source Sans 3" pitchFamily="34" charset="-120"/>
              </a:rPr>
              <a:t>Chronic Kidney Disease dataset</a:t>
            </a:r>
            <a:r>
              <a:rPr lang="en-US" sz="800" dirty="0">
                <a:solidFill>
                  <a:srgbClr val="272525"/>
                </a:solidFill>
                <a:latin typeface="Source Sans 3" pitchFamily="34" charset="0"/>
                <a:ea typeface="Source Sans 3" pitchFamily="34" charset="-122"/>
                <a:cs typeface="Source Sans 3" pitchFamily="34" charset="-120"/>
              </a:rPr>
              <a:t> from the UCI Machine Learning Repository, comprising 400 instances with 24 clinical attributes plus one target class variable. The dataset represents real patient records collected from a hospital over a two-month period, providing authentic clinical scenarios for model training.</a:t>
            </a:r>
            <a:endParaRPr lang="en-US" sz="800" dirty="0"/>
          </a:p>
        </p:txBody>
      </p:sp>
      <p:sp>
        <p:nvSpPr>
          <p:cNvPr id="5" name="Text 3"/>
          <p:cNvSpPr/>
          <p:nvPr/>
        </p:nvSpPr>
        <p:spPr>
          <a:xfrm>
            <a:off x="418862" y="1819989"/>
            <a:ext cx="2967633" cy="345519"/>
          </a:xfrm>
          <a:prstGeom prst="rect">
            <a:avLst/>
          </a:prstGeom>
          <a:noFill/>
          <a:ln/>
        </p:spPr>
        <p:txBody>
          <a:bodyPr wrap="none" lIns="0" tIns="0" rIns="0" bIns="0" rtlCol="0" anchor="t"/>
          <a:lstStyle/>
          <a:p>
            <a:pPr marL="0" indent="0" algn="ctr">
              <a:lnSpc>
                <a:spcPts val="2700"/>
              </a:lnSpc>
              <a:buNone/>
            </a:pPr>
            <a:r>
              <a:rPr lang="en-US" sz="2700" dirty="0">
                <a:solidFill>
                  <a:srgbClr val="272525"/>
                </a:solidFill>
                <a:latin typeface="Source Serif 4 Semi Bold" pitchFamily="34" charset="0"/>
                <a:ea typeface="Source Serif 4 Semi Bold" pitchFamily="34" charset="-122"/>
                <a:cs typeface="Source Serif 4 Semi Bold" pitchFamily="34" charset="-120"/>
              </a:rPr>
              <a:t>400</a:t>
            </a:r>
            <a:endParaRPr lang="en-US" sz="2700" dirty="0"/>
          </a:p>
        </p:txBody>
      </p:sp>
      <p:sp>
        <p:nvSpPr>
          <p:cNvPr id="6" name="Text 4"/>
          <p:cNvSpPr/>
          <p:nvPr/>
        </p:nvSpPr>
        <p:spPr>
          <a:xfrm>
            <a:off x="1286589" y="2296239"/>
            <a:ext cx="1232059" cy="153948"/>
          </a:xfrm>
          <a:prstGeom prst="rect">
            <a:avLst/>
          </a:prstGeom>
          <a:noFill/>
          <a:ln/>
        </p:spPr>
        <p:txBody>
          <a:bodyPr wrap="none" lIns="0" tIns="0" rIns="0" bIns="0" rtlCol="0" anchor="t"/>
          <a:lstStyle/>
          <a:p>
            <a:pPr marL="0" indent="0" algn="ctr">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Total Samples</a:t>
            </a:r>
            <a:endParaRPr lang="en-US" sz="950" dirty="0"/>
          </a:p>
        </p:txBody>
      </p:sp>
      <p:sp>
        <p:nvSpPr>
          <p:cNvPr id="7" name="Text 5"/>
          <p:cNvSpPr/>
          <p:nvPr/>
        </p:nvSpPr>
        <p:spPr>
          <a:xfrm>
            <a:off x="418862" y="2554843"/>
            <a:ext cx="2967633" cy="167640"/>
          </a:xfrm>
          <a:prstGeom prst="rect">
            <a:avLst/>
          </a:prstGeom>
          <a:noFill/>
          <a:ln/>
        </p:spPr>
        <p:txBody>
          <a:bodyPr wrap="none" lIns="0" tIns="0" rIns="0" bIns="0" rtlCol="0" anchor="t"/>
          <a:lstStyle/>
          <a:p>
            <a:pPr marL="0" indent="0" algn="ctr">
              <a:lnSpc>
                <a:spcPts val="1300"/>
              </a:lnSpc>
              <a:buNone/>
            </a:pPr>
            <a:r>
              <a:rPr lang="en-US" sz="800" dirty="0">
                <a:solidFill>
                  <a:srgbClr val="272525"/>
                </a:solidFill>
                <a:latin typeface="Source Sans 3" pitchFamily="34" charset="0"/>
                <a:ea typeface="Source Sans 3" pitchFamily="34" charset="-122"/>
                <a:cs typeface="Source Sans 3" pitchFamily="34" charset="-120"/>
              </a:rPr>
              <a:t>Patient records analyzed</a:t>
            </a:r>
            <a:endParaRPr lang="en-US" sz="800" dirty="0"/>
          </a:p>
        </p:txBody>
      </p:sp>
      <p:sp>
        <p:nvSpPr>
          <p:cNvPr id="8" name="Text 6"/>
          <p:cNvSpPr/>
          <p:nvPr/>
        </p:nvSpPr>
        <p:spPr>
          <a:xfrm>
            <a:off x="3517344" y="1819989"/>
            <a:ext cx="2967633" cy="345519"/>
          </a:xfrm>
          <a:prstGeom prst="rect">
            <a:avLst/>
          </a:prstGeom>
          <a:noFill/>
          <a:ln/>
        </p:spPr>
        <p:txBody>
          <a:bodyPr wrap="none" lIns="0" tIns="0" rIns="0" bIns="0" rtlCol="0" anchor="t"/>
          <a:lstStyle/>
          <a:p>
            <a:pPr marL="0" indent="0" algn="ctr">
              <a:lnSpc>
                <a:spcPts val="2700"/>
              </a:lnSpc>
              <a:buNone/>
            </a:pPr>
            <a:r>
              <a:rPr lang="en-US" sz="2700" dirty="0">
                <a:solidFill>
                  <a:srgbClr val="272525"/>
                </a:solidFill>
                <a:latin typeface="Source Serif 4 Semi Bold" pitchFamily="34" charset="0"/>
                <a:ea typeface="Source Serif 4 Semi Bold" pitchFamily="34" charset="-122"/>
                <a:cs typeface="Source Serif 4 Semi Bold" pitchFamily="34" charset="-120"/>
              </a:rPr>
              <a:t>24</a:t>
            </a:r>
            <a:endParaRPr lang="en-US" sz="2700" dirty="0"/>
          </a:p>
        </p:txBody>
      </p:sp>
      <p:sp>
        <p:nvSpPr>
          <p:cNvPr id="9" name="Text 7"/>
          <p:cNvSpPr/>
          <p:nvPr/>
        </p:nvSpPr>
        <p:spPr>
          <a:xfrm>
            <a:off x="4385072" y="2296239"/>
            <a:ext cx="1232059" cy="153948"/>
          </a:xfrm>
          <a:prstGeom prst="rect">
            <a:avLst/>
          </a:prstGeom>
          <a:noFill/>
          <a:ln/>
        </p:spPr>
        <p:txBody>
          <a:bodyPr wrap="none" lIns="0" tIns="0" rIns="0" bIns="0" rtlCol="0" anchor="t"/>
          <a:lstStyle/>
          <a:p>
            <a:pPr marL="0" indent="0" algn="ctr">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Features</a:t>
            </a:r>
            <a:endParaRPr lang="en-US" sz="950" dirty="0"/>
          </a:p>
        </p:txBody>
      </p:sp>
      <p:sp>
        <p:nvSpPr>
          <p:cNvPr id="10" name="Text 8"/>
          <p:cNvSpPr/>
          <p:nvPr/>
        </p:nvSpPr>
        <p:spPr>
          <a:xfrm>
            <a:off x="3517344" y="2554843"/>
            <a:ext cx="2967633" cy="167640"/>
          </a:xfrm>
          <a:prstGeom prst="rect">
            <a:avLst/>
          </a:prstGeom>
          <a:noFill/>
          <a:ln/>
        </p:spPr>
        <p:txBody>
          <a:bodyPr wrap="none" lIns="0" tIns="0" rIns="0" bIns="0" rtlCol="0" anchor="t"/>
          <a:lstStyle/>
          <a:p>
            <a:pPr marL="0" indent="0" algn="ctr">
              <a:lnSpc>
                <a:spcPts val="1300"/>
              </a:lnSpc>
              <a:buNone/>
            </a:pPr>
            <a:r>
              <a:rPr lang="en-US" sz="800" dirty="0">
                <a:solidFill>
                  <a:srgbClr val="272525"/>
                </a:solidFill>
                <a:latin typeface="Source Sans 3" pitchFamily="34" charset="0"/>
                <a:ea typeface="Source Sans 3" pitchFamily="34" charset="-122"/>
                <a:cs typeface="Source Sans 3" pitchFamily="34" charset="-120"/>
              </a:rPr>
              <a:t>Clinical attributes</a:t>
            </a:r>
            <a:endParaRPr lang="en-US" sz="800" dirty="0"/>
          </a:p>
        </p:txBody>
      </p:sp>
      <p:sp>
        <p:nvSpPr>
          <p:cNvPr id="11" name="Text 9"/>
          <p:cNvSpPr/>
          <p:nvPr/>
        </p:nvSpPr>
        <p:spPr>
          <a:xfrm>
            <a:off x="418862" y="2984183"/>
            <a:ext cx="2967633" cy="345519"/>
          </a:xfrm>
          <a:prstGeom prst="rect">
            <a:avLst/>
          </a:prstGeom>
          <a:noFill/>
          <a:ln/>
        </p:spPr>
        <p:txBody>
          <a:bodyPr wrap="none" lIns="0" tIns="0" rIns="0" bIns="0" rtlCol="0" anchor="t"/>
          <a:lstStyle/>
          <a:p>
            <a:pPr marL="0" indent="0" algn="ctr">
              <a:lnSpc>
                <a:spcPts val="2700"/>
              </a:lnSpc>
              <a:buNone/>
            </a:pPr>
            <a:r>
              <a:rPr lang="en-US" sz="2700" dirty="0">
                <a:solidFill>
                  <a:srgbClr val="272525"/>
                </a:solidFill>
                <a:latin typeface="Source Serif 4 Semi Bold" pitchFamily="34" charset="0"/>
                <a:ea typeface="Source Serif 4 Semi Bold" pitchFamily="34" charset="-122"/>
                <a:cs typeface="Source Serif 4 Semi Bold" pitchFamily="34" charset="-120"/>
              </a:rPr>
              <a:t>250</a:t>
            </a:r>
            <a:endParaRPr lang="en-US" sz="2700" dirty="0"/>
          </a:p>
        </p:txBody>
      </p:sp>
      <p:sp>
        <p:nvSpPr>
          <p:cNvPr id="12" name="Text 10"/>
          <p:cNvSpPr/>
          <p:nvPr/>
        </p:nvSpPr>
        <p:spPr>
          <a:xfrm>
            <a:off x="1286589" y="3460433"/>
            <a:ext cx="1232059" cy="153948"/>
          </a:xfrm>
          <a:prstGeom prst="rect">
            <a:avLst/>
          </a:prstGeom>
          <a:noFill/>
          <a:ln/>
        </p:spPr>
        <p:txBody>
          <a:bodyPr wrap="none" lIns="0" tIns="0" rIns="0" bIns="0" rtlCol="0" anchor="t"/>
          <a:lstStyle/>
          <a:p>
            <a:pPr marL="0" indent="0" algn="ctr">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CKD Cases</a:t>
            </a:r>
            <a:endParaRPr lang="en-US" sz="950" dirty="0"/>
          </a:p>
        </p:txBody>
      </p:sp>
      <p:sp>
        <p:nvSpPr>
          <p:cNvPr id="13" name="Text 11"/>
          <p:cNvSpPr/>
          <p:nvPr/>
        </p:nvSpPr>
        <p:spPr>
          <a:xfrm>
            <a:off x="418862" y="3719036"/>
            <a:ext cx="2967633" cy="167640"/>
          </a:xfrm>
          <a:prstGeom prst="rect">
            <a:avLst/>
          </a:prstGeom>
          <a:noFill/>
          <a:ln/>
        </p:spPr>
        <p:txBody>
          <a:bodyPr wrap="none" lIns="0" tIns="0" rIns="0" bIns="0" rtlCol="0" anchor="t"/>
          <a:lstStyle/>
          <a:p>
            <a:pPr marL="0" indent="0" algn="ctr">
              <a:lnSpc>
                <a:spcPts val="1300"/>
              </a:lnSpc>
              <a:buNone/>
            </a:pPr>
            <a:r>
              <a:rPr lang="en-US" sz="800" dirty="0">
                <a:solidFill>
                  <a:srgbClr val="272525"/>
                </a:solidFill>
                <a:latin typeface="Source Sans 3" pitchFamily="34" charset="0"/>
                <a:ea typeface="Source Sans 3" pitchFamily="34" charset="-122"/>
                <a:cs typeface="Source Sans 3" pitchFamily="34" charset="-120"/>
              </a:rPr>
              <a:t>Positive diagnoses</a:t>
            </a:r>
            <a:endParaRPr lang="en-US" sz="800" dirty="0"/>
          </a:p>
        </p:txBody>
      </p:sp>
      <p:sp>
        <p:nvSpPr>
          <p:cNvPr id="14" name="Text 12"/>
          <p:cNvSpPr/>
          <p:nvPr/>
        </p:nvSpPr>
        <p:spPr>
          <a:xfrm>
            <a:off x="3517344" y="2984183"/>
            <a:ext cx="2967633" cy="345519"/>
          </a:xfrm>
          <a:prstGeom prst="rect">
            <a:avLst/>
          </a:prstGeom>
          <a:noFill/>
          <a:ln/>
        </p:spPr>
        <p:txBody>
          <a:bodyPr wrap="none" lIns="0" tIns="0" rIns="0" bIns="0" rtlCol="0" anchor="t"/>
          <a:lstStyle/>
          <a:p>
            <a:pPr marL="0" indent="0" algn="ctr">
              <a:lnSpc>
                <a:spcPts val="2700"/>
              </a:lnSpc>
              <a:buNone/>
            </a:pPr>
            <a:r>
              <a:rPr lang="en-US" sz="2700" dirty="0">
                <a:solidFill>
                  <a:srgbClr val="272525"/>
                </a:solidFill>
                <a:latin typeface="Source Serif 4 Semi Bold" pitchFamily="34" charset="0"/>
                <a:ea typeface="Source Serif 4 Semi Bold" pitchFamily="34" charset="-122"/>
                <a:cs typeface="Source Serif 4 Semi Bold" pitchFamily="34" charset="-120"/>
              </a:rPr>
              <a:t>150</a:t>
            </a:r>
            <a:endParaRPr lang="en-US" sz="2700" dirty="0"/>
          </a:p>
        </p:txBody>
      </p:sp>
      <p:sp>
        <p:nvSpPr>
          <p:cNvPr id="15" name="Text 13"/>
          <p:cNvSpPr/>
          <p:nvPr/>
        </p:nvSpPr>
        <p:spPr>
          <a:xfrm>
            <a:off x="4385072" y="3460433"/>
            <a:ext cx="1232059" cy="153948"/>
          </a:xfrm>
          <a:prstGeom prst="rect">
            <a:avLst/>
          </a:prstGeom>
          <a:noFill/>
          <a:ln/>
        </p:spPr>
        <p:txBody>
          <a:bodyPr wrap="none" lIns="0" tIns="0" rIns="0" bIns="0" rtlCol="0" anchor="t"/>
          <a:lstStyle/>
          <a:p>
            <a:pPr marL="0" indent="0" algn="ctr">
              <a:lnSpc>
                <a:spcPts val="1200"/>
              </a:lnSpc>
              <a:buNone/>
            </a:pPr>
            <a:r>
              <a:rPr lang="en-US" sz="950" dirty="0">
                <a:solidFill>
                  <a:srgbClr val="272525"/>
                </a:solidFill>
                <a:latin typeface="Source Serif 4 Semi Bold" pitchFamily="34" charset="0"/>
                <a:ea typeface="Source Serif 4 Semi Bold" pitchFamily="34" charset="-122"/>
                <a:cs typeface="Source Serif 4 Semi Bold" pitchFamily="34" charset="-120"/>
              </a:rPr>
              <a:t>Non-CKD</a:t>
            </a:r>
            <a:endParaRPr lang="en-US" sz="950" dirty="0"/>
          </a:p>
        </p:txBody>
      </p:sp>
      <p:sp>
        <p:nvSpPr>
          <p:cNvPr id="16" name="Text 14"/>
          <p:cNvSpPr/>
          <p:nvPr/>
        </p:nvSpPr>
        <p:spPr>
          <a:xfrm>
            <a:off x="3517344" y="3719036"/>
            <a:ext cx="2967633" cy="167640"/>
          </a:xfrm>
          <a:prstGeom prst="rect">
            <a:avLst/>
          </a:prstGeom>
          <a:noFill/>
          <a:ln/>
        </p:spPr>
        <p:txBody>
          <a:bodyPr wrap="none" lIns="0" tIns="0" rIns="0" bIns="0" rtlCol="0" anchor="t"/>
          <a:lstStyle/>
          <a:p>
            <a:pPr marL="0" indent="0" algn="ctr">
              <a:lnSpc>
                <a:spcPts val="1300"/>
              </a:lnSpc>
              <a:buNone/>
            </a:pPr>
            <a:r>
              <a:rPr lang="en-US" sz="800" dirty="0">
                <a:solidFill>
                  <a:srgbClr val="272525"/>
                </a:solidFill>
                <a:latin typeface="Source Sans 3" pitchFamily="34" charset="0"/>
                <a:ea typeface="Source Sans 3" pitchFamily="34" charset="-122"/>
                <a:cs typeface="Source Sans 3" pitchFamily="34" charset="-120"/>
              </a:rPr>
              <a:t>Negative cases</a:t>
            </a:r>
            <a:endParaRPr lang="en-US" sz="800" dirty="0"/>
          </a:p>
        </p:txBody>
      </p:sp>
      <p:sp>
        <p:nvSpPr>
          <p:cNvPr id="17" name="Text 15"/>
          <p:cNvSpPr/>
          <p:nvPr/>
        </p:nvSpPr>
        <p:spPr>
          <a:xfrm>
            <a:off x="6748105" y="857607"/>
            <a:ext cx="1500783"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Key Clinical Features</a:t>
            </a:r>
            <a:endParaRPr lang="en-US" sz="1150" dirty="0"/>
          </a:p>
        </p:txBody>
      </p:sp>
      <p:sp>
        <p:nvSpPr>
          <p:cNvPr id="18" name="Text 16"/>
          <p:cNvSpPr/>
          <p:nvPr/>
        </p:nvSpPr>
        <p:spPr>
          <a:xfrm>
            <a:off x="6748105" y="1147048"/>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Blood Pressure (bp):</a:t>
            </a:r>
            <a:r>
              <a:rPr lang="en-US" sz="800" dirty="0">
                <a:solidFill>
                  <a:srgbClr val="272525"/>
                </a:solidFill>
                <a:latin typeface="Source Sans 3" pitchFamily="34" charset="0"/>
                <a:ea typeface="Source Sans 3" pitchFamily="34" charset="-122"/>
                <a:cs typeface="Source Sans 3" pitchFamily="34" charset="-120"/>
              </a:rPr>
              <a:t> Measured in mm/Hg, indicator of cardiovascular health</a:t>
            </a:r>
            <a:endParaRPr lang="en-US" sz="800" dirty="0"/>
          </a:p>
        </p:txBody>
      </p:sp>
      <p:sp>
        <p:nvSpPr>
          <p:cNvPr id="19" name="Text 17"/>
          <p:cNvSpPr/>
          <p:nvPr/>
        </p:nvSpPr>
        <p:spPr>
          <a:xfrm>
            <a:off x="6748105" y="1351240"/>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Specific Gravity (sg):</a:t>
            </a:r>
            <a:r>
              <a:rPr lang="en-US" sz="800" dirty="0">
                <a:solidFill>
                  <a:srgbClr val="272525"/>
                </a:solidFill>
                <a:latin typeface="Source Sans 3" pitchFamily="34" charset="0"/>
                <a:ea typeface="Source Sans 3" pitchFamily="34" charset="-122"/>
                <a:cs typeface="Source Sans 3" pitchFamily="34" charset="-120"/>
              </a:rPr>
              <a:t> Urine concentration measure, normal range 1.005-1.025</a:t>
            </a:r>
            <a:endParaRPr lang="en-US" sz="800" dirty="0"/>
          </a:p>
        </p:txBody>
      </p:sp>
      <p:sp>
        <p:nvSpPr>
          <p:cNvPr id="20" name="Text 18"/>
          <p:cNvSpPr/>
          <p:nvPr/>
        </p:nvSpPr>
        <p:spPr>
          <a:xfrm>
            <a:off x="6748105" y="1555432"/>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Albumin (al):</a:t>
            </a:r>
            <a:r>
              <a:rPr lang="en-US" sz="800" dirty="0">
                <a:solidFill>
                  <a:srgbClr val="272525"/>
                </a:solidFill>
                <a:latin typeface="Source Sans 3" pitchFamily="34" charset="0"/>
                <a:ea typeface="Source Sans 3" pitchFamily="34" charset="-122"/>
                <a:cs typeface="Source Sans 3" pitchFamily="34" charset="-120"/>
              </a:rPr>
              <a:t> Protein in urine, elevated levels indicate kidney damage</a:t>
            </a:r>
            <a:endParaRPr lang="en-US" sz="800" dirty="0"/>
          </a:p>
        </p:txBody>
      </p:sp>
      <p:sp>
        <p:nvSpPr>
          <p:cNvPr id="21" name="Text 19"/>
          <p:cNvSpPr/>
          <p:nvPr/>
        </p:nvSpPr>
        <p:spPr>
          <a:xfrm>
            <a:off x="6748105" y="1759625"/>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Blood Glucose Random (bgr):</a:t>
            </a:r>
            <a:r>
              <a:rPr lang="en-US" sz="800" dirty="0">
                <a:solidFill>
                  <a:srgbClr val="272525"/>
                </a:solidFill>
                <a:latin typeface="Source Sans 3" pitchFamily="34" charset="0"/>
                <a:ea typeface="Source Sans 3" pitchFamily="34" charset="-122"/>
                <a:cs typeface="Source Sans 3" pitchFamily="34" charset="-120"/>
              </a:rPr>
              <a:t> Random blood sugar levels in mgs/dl</a:t>
            </a:r>
            <a:endParaRPr lang="en-US" sz="800" dirty="0"/>
          </a:p>
        </p:txBody>
      </p:sp>
      <p:sp>
        <p:nvSpPr>
          <p:cNvPr id="22" name="Text 20"/>
          <p:cNvSpPr/>
          <p:nvPr/>
        </p:nvSpPr>
        <p:spPr>
          <a:xfrm>
            <a:off x="6748105" y="1963817"/>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Blood Urea (bu):</a:t>
            </a:r>
            <a:r>
              <a:rPr lang="en-US" sz="800" dirty="0">
                <a:solidFill>
                  <a:srgbClr val="272525"/>
                </a:solidFill>
                <a:latin typeface="Source Sans 3" pitchFamily="34" charset="0"/>
                <a:ea typeface="Source Sans 3" pitchFamily="34" charset="-122"/>
                <a:cs typeface="Source Sans 3" pitchFamily="34" charset="-120"/>
              </a:rPr>
              <a:t> Waste product concentration, elevated in kidney dysfunction</a:t>
            </a:r>
            <a:endParaRPr lang="en-US" sz="800" dirty="0"/>
          </a:p>
        </p:txBody>
      </p:sp>
      <p:sp>
        <p:nvSpPr>
          <p:cNvPr id="23" name="Text 21"/>
          <p:cNvSpPr/>
          <p:nvPr/>
        </p:nvSpPr>
        <p:spPr>
          <a:xfrm>
            <a:off x="6748105" y="2168009"/>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Serum Creatinine (sc):</a:t>
            </a:r>
            <a:r>
              <a:rPr lang="en-US" sz="800" dirty="0">
                <a:solidFill>
                  <a:srgbClr val="272525"/>
                </a:solidFill>
                <a:latin typeface="Source Sans 3" pitchFamily="34" charset="0"/>
                <a:ea typeface="Source Sans 3" pitchFamily="34" charset="-122"/>
                <a:cs typeface="Source Sans 3" pitchFamily="34" charset="-120"/>
              </a:rPr>
              <a:t> Critical kidney function marker, normal: 0.6-1.2 mg/dL</a:t>
            </a:r>
            <a:endParaRPr lang="en-US" sz="800" dirty="0"/>
          </a:p>
        </p:txBody>
      </p:sp>
      <p:sp>
        <p:nvSpPr>
          <p:cNvPr id="24" name="Text 22"/>
          <p:cNvSpPr/>
          <p:nvPr/>
        </p:nvSpPr>
        <p:spPr>
          <a:xfrm>
            <a:off x="6748105" y="2372201"/>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Sodium (sod):</a:t>
            </a:r>
            <a:r>
              <a:rPr lang="en-US" sz="800" dirty="0">
                <a:solidFill>
                  <a:srgbClr val="272525"/>
                </a:solidFill>
                <a:latin typeface="Source Sans 3" pitchFamily="34" charset="0"/>
                <a:ea typeface="Source Sans 3" pitchFamily="34" charset="-122"/>
                <a:cs typeface="Source Sans 3" pitchFamily="34" charset="-120"/>
              </a:rPr>
              <a:t> Electrolyte balance indicator</a:t>
            </a:r>
            <a:endParaRPr lang="en-US" sz="800" dirty="0"/>
          </a:p>
        </p:txBody>
      </p:sp>
      <p:sp>
        <p:nvSpPr>
          <p:cNvPr id="25" name="Text 23"/>
          <p:cNvSpPr/>
          <p:nvPr/>
        </p:nvSpPr>
        <p:spPr>
          <a:xfrm>
            <a:off x="6748105" y="2576393"/>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Potassium (pot):</a:t>
            </a:r>
            <a:r>
              <a:rPr lang="en-US" sz="800" dirty="0">
                <a:solidFill>
                  <a:srgbClr val="272525"/>
                </a:solidFill>
                <a:latin typeface="Source Sans 3" pitchFamily="34" charset="0"/>
                <a:ea typeface="Source Sans 3" pitchFamily="34" charset="-122"/>
                <a:cs typeface="Source Sans 3" pitchFamily="34" charset="-120"/>
              </a:rPr>
              <a:t> Elevated levels dangerous in CKD</a:t>
            </a:r>
            <a:endParaRPr lang="en-US" sz="800" dirty="0"/>
          </a:p>
        </p:txBody>
      </p:sp>
      <p:sp>
        <p:nvSpPr>
          <p:cNvPr id="26" name="Text 24"/>
          <p:cNvSpPr/>
          <p:nvPr/>
        </p:nvSpPr>
        <p:spPr>
          <a:xfrm>
            <a:off x="6748105" y="2780586"/>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Hemoglobin (hemo):</a:t>
            </a:r>
            <a:r>
              <a:rPr lang="en-US" sz="800" dirty="0">
                <a:solidFill>
                  <a:srgbClr val="272525"/>
                </a:solidFill>
                <a:latin typeface="Source Sans 3" pitchFamily="34" charset="0"/>
                <a:ea typeface="Source Sans 3" pitchFamily="34" charset="-122"/>
                <a:cs typeface="Source Sans 3" pitchFamily="34" charset="-120"/>
              </a:rPr>
              <a:t> Anemia common in CKD patients</a:t>
            </a:r>
            <a:endParaRPr lang="en-US" sz="800" dirty="0"/>
          </a:p>
        </p:txBody>
      </p:sp>
      <p:sp>
        <p:nvSpPr>
          <p:cNvPr id="27" name="Text 25"/>
          <p:cNvSpPr/>
          <p:nvPr/>
        </p:nvSpPr>
        <p:spPr>
          <a:xfrm>
            <a:off x="6748105" y="2984778"/>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Red Blood Cell Count (rc):</a:t>
            </a:r>
            <a:r>
              <a:rPr lang="en-US" sz="800" dirty="0">
                <a:solidFill>
                  <a:srgbClr val="272525"/>
                </a:solidFill>
                <a:latin typeface="Source Sans 3" pitchFamily="34" charset="0"/>
                <a:ea typeface="Source Sans 3" pitchFamily="34" charset="-122"/>
                <a:cs typeface="Source Sans 3" pitchFamily="34" charset="-120"/>
              </a:rPr>
              <a:t> Indicates anemia severity</a:t>
            </a:r>
            <a:endParaRPr lang="en-US" sz="800" dirty="0"/>
          </a:p>
        </p:txBody>
      </p:sp>
      <p:sp>
        <p:nvSpPr>
          <p:cNvPr id="28" name="Text 26"/>
          <p:cNvSpPr/>
          <p:nvPr/>
        </p:nvSpPr>
        <p:spPr>
          <a:xfrm>
            <a:off x="6748105" y="3188970"/>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Hypertension (htn):</a:t>
            </a:r>
            <a:r>
              <a:rPr lang="en-US" sz="800" dirty="0">
                <a:solidFill>
                  <a:srgbClr val="272525"/>
                </a:solidFill>
                <a:latin typeface="Source Sans 3" pitchFamily="34" charset="0"/>
                <a:ea typeface="Source Sans 3" pitchFamily="34" charset="-122"/>
                <a:cs typeface="Source Sans 3" pitchFamily="34" charset="-120"/>
              </a:rPr>
              <a:t> Binary indicator of high blood pressure history</a:t>
            </a:r>
            <a:endParaRPr lang="en-US" sz="800" dirty="0"/>
          </a:p>
        </p:txBody>
      </p:sp>
      <p:sp>
        <p:nvSpPr>
          <p:cNvPr id="29" name="Text 27"/>
          <p:cNvSpPr/>
          <p:nvPr/>
        </p:nvSpPr>
        <p:spPr>
          <a:xfrm>
            <a:off x="6748105" y="3393162"/>
            <a:ext cx="7470934" cy="167640"/>
          </a:xfrm>
          <a:prstGeom prst="rect">
            <a:avLst/>
          </a:prstGeom>
          <a:noFill/>
          <a:ln/>
        </p:spPr>
        <p:txBody>
          <a:bodyPr wrap="none" lIns="0" tIns="0" rIns="0" bIns="0" rtlCol="0" anchor="t"/>
          <a:lstStyle/>
          <a:p>
            <a:pPr marL="342900" indent="-342900" algn="l">
              <a:lnSpc>
                <a:spcPts val="1300"/>
              </a:lnSpc>
              <a:buSzPct val="100000"/>
              <a:buChar char="•"/>
            </a:pPr>
            <a:r>
              <a:rPr lang="en-US" sz="800" b="1" dirty="0">
                <a:solidFill>
                  <a:srgbClr val="272525"/>
                </a:solidFill>
                <a:latin typeface="Source Sans 3" pitchFamily="34" charset="0"/>
                <a:ea typeface="Source Sans 3" pitchFamily="34" charset="-122"/>
                <a:cs typeface="Source Sans 3" pitchFamily="34" charset="-120"/>
              </a:rPr>
              <a:t>Diabetes Mellitus (dm):</a:t>
            </a:r>
            <a:r>
              <a:rPr lang="en-US" sz="800" dirty="0">
                <a:solidFill>
                  <a:srgbClr val="272525"/>
                </a:solidFill>
                <a:latin typeface="Source Sans 3" pitchFamily="34" charset="0"/>
                <a:ea typeface="Source Sans 3" pitchFamily="34" charset="-122"/>
                <a:cs typeface="Source Sans 3" pitchFamily="34" charset="-120"/>
              </a:rPr>
              <a:t> Binary indicator of diabetes diagnosis</a:t>
            </a:r>
            <a:endParaRPr lang="en-US" sz="800" dirty="0"/>
          </a:p>
        </p:txBody>
      </p:sp>
      <p:pic>
        <p:nvPicPr>
          <p:cNvPr id="30" name="Image 0" descr="preencoded.png"/>
          <p:cNvPicPr>
            <a:picLocks noChangeAspect="1"/>
          </p:cNvPicPr>
          <p:nvPr/>
        </p:nvPicPr>
        <p:blipFill>
          <a:blip r:embed="rId3"/>
          <a:stretch>
            <a:fillRect/>
          </a:stretch>
        </p:blipFill>
        <p:spPr>
          <a:xfrm>
            <a:off x="8918090" y="3717845"/>
            <a:ext cx="4043320" cy="4043320"/>
          </a:xfrm>
          <a:prstGeom prst="rect">
            <a:avLst/>
          </a:prstGeom>
        </p:spPr>
      </p:pic>
      <p:sp>
        <p:nvSpPr>
          <p:cNvPr id="31" name="Text 28"/>
          <p:cNvSpPr/>
          <p:nvPr/>
        </p:nvSpPr>
        <p:spPr>
          <a:xfrm>
            <a:off x="418862" y="11424285"/>
            <a:ext cx="2052876" cy="184785"/>
          </a:xfrm>
          <a:prstGeom prst="rect">
            <a:avLst/>
          </a:prstGeom>
          <a:noFill/>
          <a:ln/>
        </p:spPr>
        <p:txBody>
          <a:bodyPr wrap="none" lIns="0" tIns="0" rIns="0" bIns="0" rtlCol="0" anchor="t"/>
          <a:lstStyle/>
          <a:p>
            <a:pPr marL="0" indent="0" algn="l">
              <a:lnSpc>
                <a:spcPts val="1450"/>
              </a:lnSpc>
              <a:buNone/>
            </a:pPr>
            <a:r>
              <a:rPr lang="en-US" sz="1150" dirty="0">
                <a:solidFill>
                  <a:srgbClr val="000000"/>
                </a:solidFill>
                <a:latin typeface="Source Serif 4 Semi Bold" pitchFamily="34" charset="0"/>
                <a:ea typeface="Source Serif 4 Semi Bold" pitchFamily="34" charset="-122"/>
                <a:cs typeface="Source Serif 4 Semi Bold" pitchFamily="34" charset="-120"/>
              </a:rPr>
              <a:t>Feature Importance Analysis</a:t>
            </a:r>
            <a:endParaRPr lang="en-US" sz="1150" dirty="0"/>
          </a:p>
        </p:txBody>
      </p:sp>
      <p:sp>
        <p:nvSpPr>
          <p:cNvPr id="32" name="Shape 29"/>
          <p:cNvSpPr/>
          <p:nvPr/>
        </p:nvSpPr>
        <p:spPr>
          <a:xfrm>
            <a:off x="418862" y="11766113"/>
            <a:ext cx="13792676" cy="3509724"/>
          </a:xfrm>
          <a:prstGeom prst="roundRect">
            <a:avLst>
              <a:gd name="adj" fmla="val 1253"/>
            </a:avLst>
          </a:prstGeom>
          <a:solidFill>
            <a:srgbClr val="F2F2F2"/>
          </a:solidFill>
          <a:ln/>
        </p:spPr>
      </p:sp>
      <p:sp>
        <p:nvSpPr>
          <p:cNvPr id="33" name="Shape 30"/>
          <p:cNvSpPr/>
          <p:nvPr/>
        </p:nvSpPr>
        <p:spPr>
          <a:xfrm>
            <a:off x="413742" y="11766113"/>
            <a:ext cx="13802916" cy="3509724"/>
          </a:xfrm>
          <a:prstGeom prst="roundRect">
            <a:avLst>
              <a:gd name="adj" fmla="val 448"/>
            </a:avLst>
          </a:prstGeom>
          <a:solidFill>
            <a:srgbClr val="F2F2F2"/>
          </a:solidFill>
          <a:ln/>
        </p:spPr>
      </p:sp>
      <p:sp>
        <p:nvSpPr>
          <p:cNvPr id="34" name="Text 31"/>
          <p:cNvSpPr/>
          <p:nvPr/>
        </p:nvSpPr>
        <p:spPr>
          <a:xfrm>
            <a:off x="518398" y="11844576"/>
            <a:ext cx="13593604" cy="3352800"/>
          </a:xfrm>
          <a:prstGeom prst="rect">
            <a:avLst/>
          </a:prstGeom>
          <a:noFill/>
          <a:ln/>
        </p:spPr>
        <p:txBody>
          <a:bodyPr wrap="square" lIns="0" tIns="0" rIns="0" bIns="0" rtlCol="0" anchor="t"/>
          <a:lstStyle/>
          <a:p>
            <a:pPr marL="0" indent="0" algn="l">
              <a:lnSpc>
                <a:spcPts val="1300"/>
              </a:lnSpc>
              <a:buNone/>
            </a:pPr>
            <a:r>
              <a:rPr lang="en-US" sz="800" dirty="0">
                <a:solidFill>
                  <a:srgbClr val="272525"/>
                </a:solidFill>
                <a:highlight>
                  <a:srgbClr val="F2F2F2"/>
                </a:highlight>
                <a:latin typeface="Consolas" pitchFamily="34" charset="0"/>
                <a:ea typeface="Consolas" pitchFamily="34" charset="-122"/>
                <a:cs typeface="Consolas" pitchFamily="34" charset="-120"/>
              </a:rPr>
              <a:t># Feature correlation analysis
import seaborn as sns
import matplotlib.pyplot as plt
# Calculate correlation matrix
correlation_matrix = data.corr()
# Visualize top features
plt.figure(figsize=(12, 8))
sns.heatmap(correlation_matrix, annot=True, cmap='coolwarm')
plt.title('Feature Correlation Matrix for CKD Detection')
plt.show()
# Top predictive features (by coefficient magnitude)
# 1. Specific Gravity (sg): -0.82
# 2. Albumin (al): 0.78
# 3. Hemoglobin (hemo): -0.71
# 4. Serum Creatinine (sc): 0.69
# 5. Blood Urea (bu): 0.65
</a:t>
            </a:r>
            <a:endParaRPr lang="en-US" sz="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randombar(horizontal)">
                                      <p:cBhvr>
                                        <p:cTn id="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25</TotalTime>
  <Words>2488</Words>
  <Application>Microsoft Office PowerPoint</Application>
  <PresentationFormat>Custom</PresentationFormat>
  <Paragraphs>193</Paragraphs>
  <Slides>12</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Source Sans 3</vt:lpstr>
      <vt:lpstr>Arial</vt:lpstr>
      <vt:lpstr>Consolas</vt:lpstr>
      <vt:lpstr>Source Serif 4 Semi Bold</vt:lpstr>
      <vt:lpstr>Corbel</vt:lpstr>
      <vt:lpstr>Source Serif 4 Light</vt:lpstr>
      <vt:lpstr>Parallax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Dell</dc:creator>
  <cp:lastModifiedBy>edula saipranavreddy</cp:lastModifiedBy>
  <cp:revision>2</cp:revision>
  <dcterms:created xsi:type="dcterms:W3CDTF">2025-12-16T05:45:14Z</dcterms:created>
  <dcterms:modified xsi:type="dcterms:W3CDTF">2025-12-16T06:40:45Z</dcterms:modified>
</cp:coreProperties>
</file>